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514" r:id="rId2"/>
    <p:sldId id="1515" r:id="rId3"/>
    <p:sldId id="1552" r:id="rId4"/>
    <p:sldId id="1520" r:id="rId5"/>
    <p:sldId id="1517" r:id="rId6"/>
    <p:sldId id="1516" r:id="rId7"/>
    <p:sldId id="1518" r:id="rId8"/>
    <p:sldId id="1521" r:id="rId9"/>
    <p:sldId id="1519" r:id="rId10"/>
    <p:sldId id="1522" r:id="rId11"/>
    <p:sldId id="1523" r:id="rId12"/>
    <p:sldId id="1524" r:id="rId13"/>
    <p:sldId id="1525" r:id="rId14"/>
    <p:sldId id="1526" r:id="rId15"/>
    <p:sldId id="1527" r:id="rId16"/>
    <p:sldId id="1528" r:id="rId17"/>
    <p:sldId id="1529" r:id="rId18"/>
    <p:sldId id="1530" r:id="rId19"/>
    <p:sldId id="1531" r:id="rId20"/>
    <p:sldId id="1532" r:id="rId21"/>
    <p:sldId id="1533" r:id="rId22"/>
    <p:sldId id="1534" r:id="rId23"/>
    <p:sldId id="1535" r:id="rId24"/>
    <p:sldId id="1536" r:id="rId25"/>
    <p:sldId id="1537" r:id="rId26"/>
    <p:sldId id="1538" r:id="rId27"/>
    <p:sldId id="1539" r:id="rId28"/>
    <p:sldId id="1540" r:id="rId29"/>
    <p:sldId id="1541" r:id="rId30"/>
    <p:sldId id="1542" r:id="rId31"/>
    <p:sldId id="1543" r:id="rId32"/>
    <p:sldId id="1544" r:id="rId33"/>
    <p:sldId id="1545" r:id="rId34"/>
    <p:sldId id="1546" r:id="rId35"/>
    <p:sldId id="1547" r:id="rId36"/>
    <p:sldId id="1548" r:id="rId37"/>
    <p:sldId id="1549" r:id="rId38"/>
    <p:sldId id="1550" r:id="rId39"/>
    <p:sldId id="1551" r:id="rId40"/>
    <p:sldId id="1554" r:id="rId41"/>
    <p:sldId id="1553"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858"/>
    <a:srgbClr val="E94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8"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734DB-6023-44A9-B1FA-BA2767B1ECC8}" type="datetimeFigureOut">
              <a:rPr lang="zh-CN" altLang="en-US" smtClean="0"/>
              <a:t>2019/9/16</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F968E-482B-4A19-BEB5-B5ECC6FD1A00}" type="slidenum">
              <a:rPr lang="zh-CN" altLang="en-US" smtClean="0"/>
              <a:t>‹#›</a:t>
            </a:fld>
            <a:endParaRPr lang="zh-CN" altLang="en-US"/>
          </a:p>
        </p:txBody>
      </p:sp>
    </p:spTree>
    <p:extLst>
      <p:ext uri="{BB962C8B-B14F-4D97-AF65-F5344CB8AC3E}">
        <p14:creationId xmlns:p14="http://schemas.microsoft.com/office/powerpoint/2010/main" val="279559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a:t>Explain</a:t>
            </a:r>
            <a:r>
              <a:rPr lang="zh-CN" altLang="en-US" dirty="0"/>
              <a:t> </a:t>
            </a:r>
            <a:r>
              <a:rPr lang="en-US" altLang="zh-CN" dirty="0"/>
              <a:t>zero interest rate</a:t>
            </a:r>
          </a:p>
          <a:p>
            <a:pPr marL="228600" indent="-228600">
              <a:buAutoNum type="arabicPeriod"/>
            </a:pPr>
            <a:r>
              <a:rPr lang="en-US" altLang="zh-CN" dirty="0"/>
              <a:t>Explain  what is money fund</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6</a:t>
            </a:fld>
            <a:endParaRPr lang="zh-CN" altLang="en-US"/>
          </a:p>
        </p:txBody>
      </p:sp>
    </p:spTree>
    <p:extLst>
      <p:ext uri="{BB962C8B-B14F-4D97-AF65-F5344CB8AC3E}">
        <p14:creationId xmlns:p14="http://schemas.microsoft.com/office/powerpoint/2010/main" val="399961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“Happen quickly” because the spread and holding risk coefficients are both higher in 3-month window compare to 6-month window.</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22</a:t>
            </a:fld>
            <a:endParaRPr lang="zh-CN" altLang="en-US"/>
          </a:p>
        </p:txBody>
      </p:sp>
    </p:spTree>
    <p:extLst>
      <p:ext uri="{BB962C8B-B14F-4D97-AF65-F5344CB8AC3E}">
        <p14:creationId xmlns:p14="http://schemas.microsoft.com/office/powerpoint/2010/main" val="363311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altLang="zh-CN" dirty="0"/>
              <a:t>Negative selection means that due to the survivorship effects, the pool of MMFs in the market will naturally become those who are riskier.</a:t>
            </a:r>
          </a:p>
          <a:p>
            <a:pPr marL="228600" indent="-228600">
              <a:buAutoNum type="arabicParenBoth"/>
            </a:pPr>
            <a:r>
              <a:rPr lang="en-US" altLang="zh-CN" dirty="0"/>
              <a:t>The second arguments that even without the survivorship effects, MMFs will respond to the interest rate policy announcements. </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31</a:t>
            </a:fld>
            <a:endParaRPr lang="zh-CN" altLang="en-US"/>
          </a:p>
        </p:txBody>
      </p:sp>
    </p:spTree>
    <p:extLst>
      <p:ext uri="{BB962C8B-B14F-4D97-AF65-F5344CB8AC3E}">
        <p14:creationId xmlns:p14="http://schemas.microsoft.com/office/powerpoint/2010/main" val="355605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32</a:t>
            </a:fld>
            <a:endParaRPr lang="zh-CN" altLang="en-US"/>
          </a:p>
        </p:txBody>
      </p:sp>
    </p:spTree>
    <p:extLst>
      <p:ext uri="{BB962C8B-B14F-4D97-AF65-F5344CB8AC3E}">
        <p14:creationId xmlns:p14="http://schemas.microsoft.com/office/powerpoint/2010/main" val="51152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Because the information is not required to fully disclosed until 2010.11</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33</a:t>
            </a:fld>
            <a:endParaRPr lang="zh-CN" altLang="en-US"/>
          </a:p>
        </p:txBody>
      </p:sp>
    </p:spTree>
    <p:extLst>
      <p:ext uri="{BB962C8B-B14F-4D97-AF65-F5344CB8AC3E}">
        <p14:creationId xmlns:p14="http://schemas.microsoft.com/office/powerpoint/2010/main" val="158583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34</a:t>
            </a:fld>
            <a:endParaRPr lang="zh-CN" altLang="en-US"/>
          </a:p>
        </p:txBody>
      </p:sp>
    </p:spTree>
    <p:extLst>
      <p:ext uri="{BB962C8B-B14F-4D97-AF65-F5344CB8AC3E}">
        <p14:creationId xmlns:p14="http://schemas.microsoft.com/office/powerpoint/2010/main" val="52372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36</a:t>
            </a:fld>
            <a:endParaRPr lang="zh-CN" altLang="en-US"/>
          </a:p>
        </p:txBody>
      </p:sp>
    </p:spTree>
    <p:extLst>
      <p:ext uri="{BB962C8B-B14F-4D97-AF65-F5344CB8AC3E}">
        <p14:creationId xmlns:p14="http://schemas.microsoft.com/office/powerpoint/2010/main" val="212027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Because MMFs’ profit margin is seriously weaken due to the ZIRP. </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38</a:t>
            </a:fld>
            <a:endParaRPr lang="zh-CN" altLang="en-US"/>
          </a:p>
        </p:txBody>
      </p:sp>
    </p:spTree>
    <p:extLst>
      <p:ext uri="{BB962C8B-B14F-4D97-AF65-F5344CB8AC3E}">
        <p14:creationId xmlns:p14="http://schemas.microsoft.com/office/powerpoint/2010/main" val="105822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Provides us a good example of how to study the impact of financial policy towards individual entities in economy.</a:t>
            </a:r>
          </a:p>
          <a:p>
            <a:r>
              <a:rPr lang="en-US" altLang="zh-CN" dirty="0"/>
              <a:t>In this paper, the authors collect very detailed data and run a lot of regression models to test the significance of each factor and possibility, this help us to understand the impacts in a more quantitative way.</a:t>
            </a:r>
          </a:p>
          <a:p>
            <a:r>
              <a:rPr lang="en-US" altLang="zh-CN" dirty="0"/>
              <a:t>We have learnt from this paper that the low interest rates do have negative impacts on MMFs, because low rates squeeze and narrow the profit margins of MMFs and make them harder to survive in the market. Many  of them have to exit the market and find some more favorable targets to make an investments.</a:t>
            </a:r>
          </a:p>
          <a:p>
            <a:endParaRPr lang="en-US" altLang="zh-CN"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39</a:t>
            </a:fld>
            <a:endParaRPr lang="zh-CN" altLang="en-US"/>
          </a:p>
        </p:txBody>
      </p:sp>
    </p:spTree>
    <p:extLst>
      <p:ext uri="{BB962C8B-B14F-4D97-AF65-F5344CB8AC3E}">
        <p14:creationId xmlns:p14="http://schemas.microsoft.com/office/powerpoint/2010/main" val="70603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41</a:t>
            </a:fld>
            <a:endParaRPr lang="zh-CN" altLang="en-US"/>
          </a:p>
        </p:txBody>
      </p:sp>
    </p:spTree>
    <p:extLst>
      <p:ext uri="{BB962C8B-B14F-4D97-AF65-F5344CB8AC3E}">
        <p14:creationId xmlns:p14="http://schemas.microsoft.com/office/powerpoint/2010/main" val="74160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Explain why duration matters: Authors believe the forward guidance policy affects the duration of zero-rate policy. The time period of the duration, either short or long, will for sure have different impacts on the equilibrium implications on MMFs. MMFs may live through a short period of zero interest rates, but will be extremely difficult to withstand the pressure of a long period of zero interest rate.</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9</a:t>
            </a:fld>
            <a:endParaRPr lang="zh-CN" altLang="en-US"/>
          </a:p>
        </p:txBody>
      </p:sp>
    </p:spTree>
    <p:extLst>
      <p:ext uri="{BB962C8B-B14F-4D97-AF65-F5344CB8AC3E}">
        <p14:creationId xmlns:p14="http://schemas.microsoft.com/office/powerpoint/2010/main" val="95667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Reason for setting up a longer window is that sometimes MMFs’ strategies may take longer time to come into effect.</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10</a:t>
            </a:fld>
            <a:endParaRPr lang="zh-CN" altLang="en-US"/>
          </a:p>
        </p:txBody>
      </p:sp>
    </p:spTree>
    <p:extLst>
      <p:ext uri="{BB962C8B-B14F-4D97-AF65-F5344CB8AC3E}">
        <p14:creationId xmlns:p14="http://schemas.microsoft.com/office/powerpoint/2010/main" val="421920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The spread (or so to speak “abnormal profit”) during the low rate period is 25% lower than in the high rate period.  The nominal gross return is almost 10 times larger in the high-rate period, this suggest that MMFs face greater challenges in obtaining high returns in a low interest rate environment.</a:t>
            </a:r>
          </a:p>
          <a:p>
            <a:r>
              <a:rPr lang="en-US" altLang="zh-CN" dirty="0"/>
              <a:t>2. </a:t>
            </a:r>
            <a:r>
              <a:rPr lang="en-US" altLang="zh-CN" sz="1200" b="0" i="0" kern="1200" dirty="0">
                <a:solidFill>
                  <a:schemeClr val="tx1"/>
                </a:solidFill>
                <a:effectLst/>
                <a:latin typeface="+mn-lt"/>
                <a:ea typeface="+mn-ea"/>
                <a:cs typeface="+mn-cs"/>
              </a:rPr>
              <a:t>if we look at expenses charged they are significantly lower in the low-rate period, with a drop from 50 to 28 basis points, while expenses incurred remain almost the same. This suggests that while the costs are not affected by the monetary policy, the stress imposed on the profit margin </a:t>
            </a:r>
            <a:r>
              <a:rPr lang="en-US" altLang="zh-CN" sz="1200" b="1" i="0" kern="1200" dirty="0">
                <a:solidFill>
                  <a:schemeClr val="tx1"/>
                </a:solidFill>
                <a:effectLst/>
                <a:latin typeface="+mn-lt"/>
                <a:ea typeface="+mn-ea"/>
                <a:cs typeface="+mn-cs"/>
              </a:rPr>
              <a:t>reduces the possibility for a fund to charge fees to investors.</a:t>
            </a:r>
            <a:r>
              <a:rPr lang="en-US" altLang="zh-CN" sz="1200" b="0" i="0" kern="1200" dirty="0">
                <a:solidFill>
                  <a:schemeClr val="tx1"/>
                </a:solidFill>
                <a:effectLst/>
                <a:latin typeface="+mn-lt"/>
                <a:ea typeface="+mn-ea"/>
                <a:cs typeface="+mn-cs"/>
              </a:rPr>
              <a:t> In other words, funds are more likely to offer subsidies to their fund investors.</a:t>
            </a:r>
            <a:r>
              <a:rPr lang="en-US" altLang="zh-CN" dirty="0"/>
              <a:t> </a:t>
            </a:r>
          </a:p>
          <a:p>
            <a:r>
              <a:rPr lang="en-US" altLang="zh-CN" dirty="0"/>
              <a:t>3. </a:t>
            </a:r>
            <a:r>
              <a:rPr lang="en-US" altLang="zh-CN" sz="1200" b="0" i="0" kern="1200" dirty="0">
                <a:solidFill>
                  <a:schemeClr val="tx1"/>
                </a:solidFill>
                <a:effectLst/>
                <a:latin typeface="+mn-lt"/>
                <a:ea typeface="+mn-ea"/>
                <a:cs typeface="+mn-cs"/>
              </a:rPr>
              <a:t>while fund flows are positive during the earlier period, they become negative in the low interest rate environment. This is consistent with the idea that investors have become less willing to make investments in MMFs as their returns became less attractive. </a:t>
            </a:r>
          </a:p>
          <a:p>
            <a:r>
              <a:rPr lang="en-US" altLang="zh-CN" sz="1200" b="0" i="0" kern="1200" dirty="0">
                <a:solidFill>
                  <a:schemeClr val="tx1"/>
                </a:solidFill>
                <a:effectLst/>
                <a:latin typeface="+mn-lt"/>
                <a:ea typeface="+mn-ea"/>
                <a:cs typeface="+mn-cs"/>
              </a:rPr>
              <a:t>4. we observe a significant decline of more than 50 in the number of funds over the two periods: from 326 to 274 funds in the second period, which constitutes a significant exit from the sector.</a:t>
            </a:r>
            <a:r>
              <a:rPr lang="en-US" altLang="zh-CN" dirty="0"/>
              <a:t> </a:t>
            </a:r>
            <a:br>
              <a:rPr lang="en-US" altLang="zh-CN" dirty="0"/>
            </a:br>
            <a:br>
              <a:rPr lang="en-US" altLang="zh-CN" dirty="0"/>
            </a:br>
            <a:endParaRPr lang="en-US" altLang="zh-CN" dirty="0"/>
          </a:p>
          <a:p>
            <a:br>
              <a:rPr lang="en-US" altLang="zh-CN" dirty="0"/>
            </a:br>
            <a:br>
              <a:rPr lang="en-US" altLang="zh-CN" dirty="0"/>
            </a:b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12</a:t>
            </a:fld>
            <a:endParaRPr lang="zh-CN" altLang="en-US"/>
          </a:p>
        </p:txBody>
      </p:sp>
    </p:spTree>
    <p:extLst>
      <p:ext uri="{BB962C8B-B14F-4D97-AF65-F5344CB8AC3E}">
        <p14:creationId xmlns:p14="http://schemas.microsoft.com/office/powerpoint/2010/main" val="309411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begin to identify the link in the data,  between Fund return and Fed rate.</a:t>
            </a:r>
          </a:p>
          <a:p>
            <a:r>
              <a:rPr lang="en-US" altLang="zh-CN" sz="1200" b="0" i="0" kern="1200" dirty="0">
                <a:solidFill>
                  <a:schemeClr val="tx1"/>
                </a:solidFill>
                <a:effectLst/>
                <a:latin typeface="+mn-lt"/>
                <a:ea typeface="+mn-ea"/>
                <a:cs typeface="+mn-cs"/>
              </a:rPr>
              <a:t>(click) We estimate the regression model of fund gross returns (</a:t>
            </a:r>
            <a:r>
              <a:rPr lang="en-US" altLang="zh-CN" sz="1200" b="0" i="1" kern="1200" dirty="0">
                <a:solidFill>
                  <a:schemeClr val="tx1"/>
                </a:solidFill>
                <a:effectLst/>
                <a:latin typeface="+mn-lt"/>
                <a:ea typeface="+mn-ea"/>
                <a:cs typeface="+mn-cs"/>
              </a:rPr>
              <a:t>Fund Return</a:t>
            </a:r>
            <a:r>
              <a:rPr lang="en-US" altLang="zh-CN" sz="1200" b="0" i="0" kern="1200" dirty="0">
                <a:solidFill>
                  <a:schemeClr val="tx1"/>
                </a:solidFill>
                <a:effectLst/>
                <a:latin typeface="+mn-lt"/>
                <a:ea typeface="+mn-ea"/>
                <a:cs typeface="+mn-cs"/>
              </a:rPr>
              <a:t>) on the Fed funds rate (</a:t>
            </a:r>
            <a:r>
              <a:rPr lang="en-US" altLang="zh-CN" sz="1200" b="0" i="1" kern="1200" dirty="0">
                <a:solidFill>
                  <a:schemeClr val="tx1"/>
                </a:solidFill>
                <a:effectLst/>
                <a:latin typeface="+mn-lt"/>
                <a:ea typeface="+mn-ea"/>
                <a:cs typeface="+mn-cs"/>
              </a:rPr>
              <a:t>Fed Rate</a:t>
            </a:r>
            <a:r>
              <a:rPr lang="en-US" altLang="zh-CN" sz="1200" b="0" i="0" kern="1200" dirty="0">
                <a:solidFill>
                  <a:schemeClr val="tx1"/>
                </a:solidFill>
                <a:effectLst/>
                <a:latin typeface="+mn-lt"/>
                <a:ea typeface="+mn-ea"/>
                <a:cs typeface="+mn-cs"/>
              </a:rPr>
              <a:t>) over our sample period.</a:t>
            </a:r>
            <a:r>
              <a:rPr lang="en-US" altLang="zh-CN" dirty="0"/>
              <a:t> </a:t>
            </a:r>
          </a:p>
          <a:p>
            <a:r>
              <a:rPr lang="en-US" altLang="zh-CN" dirty="0"/>
              <a:t>Coefficients are all positive, meaning that fund performance improves in periods of high interest rates. </a:t>
            </a:r>
          </a:p>
          <a:p>
            <a:r>
              <a:rPr lang="en-US" altLang="zh-CN" dirty="0"/>
              <a:t>They are all 3 stars, meaning the results are statistically significant. </a:t>
            </a:r>
          </a:p>
          <a:p>
            <a:r>
              <a:rPr lang="en-US" altLang="zh-CN" dirty="0"/>
              <a:t>This is consistent with our hypothesis that assets held by MMFs are highly correlated with the level of short term-rates. </a:t>
            </a:r>
          </a:p>
          <a:p>
            <a:r>
              <a:rPr lang="en-US" altLang="zh-CN" dirty="0"/>
              <a:t>In sum, the results underscore the importance of interest rates for generating fund performance. </a:t>
            </a:r>
            <a:br>
              <a:rPr lang="en-US" altLang="zh-CN" dirty="0"/>
            </a:b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14</a:t>
            </a:fld>
            <a:endParaRPr lang="zh-CN" altLang="en-US"/>
          </a:p>
        </p:txBody>
      </p:sp>
    </p:spTree>
    <p:extLst>
      <p:ext uri="{BB962C8B-B14F-4D97-AF65-F5344CB8AC3E}">
        <p14:creationId xmlns:p14="http://schemas.microsoft.com/office/powerpoint/2010/main" val="192368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Fund Flows: positive means increase, negative means decrease</a:t>
            </a:r>
          </a:p>
          <a:p>
            <a:r>
              <a:rPr lang="en-US" altLang="zh-CN" dirty="0"/>
              <a:t>Likewise, we control for X, and we set some sponsor-fixed effects and week-fixed affects.</a:t>
            </a:r>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15</a:t>
            </a:fld>
            <a:endParaRPr lang="zh-CN" altLang="en-US"/>
          </a:p>
        </p:txBody>
      </p:sp>
    </p:spTree>
    <p:extLst>
      <p:ext uri="{BB962C8B-B14F-4D97-AF65-F5344CB8AC3E}">
        <p14:creationId xmlns:p14="http://schemas.microsoft.com/office/powerpoint/2010/main" val="70262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17</a:t>
            </a:fld>
            <a:endParaRPr lang="zh-CN" altLang="en-US"/>
          </a:p>
        </p:txBody>
      </p:sp>
    </p:spTree>
    <p:extLst>
      <p:ext uri="{BB962C8B-B14F-4D97-AF65-F5344CB8AC3E}">
        <p14:creationId xmlns:p14="http://schemas.microsoft.com/office/powerpoint/2010/main" val="13557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Dependent variable: Fund Strategy includes three types of strategies: exit, risk, and expense</a:t>
            </a:r>
          </a:p>
          <a:p>
            <a:r>
              <a:rPr lang="en-US" altLang="zh-CN" dirty="0"/>
              <a:t>Independent variable is Event, which keeps track of the Federal reserve meeting.</a:t>
            </a:r>
          </a:p>
          <a:p>
            <a:endParaRPr lang="zh-CN" altLang="en-US" dirty="0"/>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18</a:t>
            </a:fld>
            <a:endParaRPr lang="zh-CN" altLang="en-US"/>
          </a:p>
        </p:txBody>
      </p:sp>
    </p:spTree>
    <p:extLst>
      <p:ext uri="{BB962C8B-B14F-4D97-AF65-F5344CB8AC3E}">
        <p14:creationId xmlns:p14="http://schemas.microsoft.com/office/powerpoint/2010/main" val="262278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funds leaving must be large funds, otherwise there would not be a sharp decline of money under management of MMFs in the later period. </a:t>
            </a:r>
            <a:r>
              <a:rPr lang="zh-CN" altLang="en-US" dirty="0"/>
              <a:t> </a:t>
            </a:r>
            <a:r>
              <a:rPr lang="en-US" altLang="zh-CN" dirty="0"/>
              <a:t>Therefore,</a:t>
            </a:r>
            <a:r>
              <a:rPr lang="zh-CN" altLang="en-US" dirty="0"/>
              <a:t> </a:t>
            </a:r>
            <a:r>
              <a:rPr lang="en-US" altLang="zh-CN" dirty="0"/>
              <a:t>since the funds that leave are large, thus the impacts they bring is not trivial. </a:t>
            </a:r>
          </a:p>
        </p:txBody>
      </p:sp>
      <p:sp>
        <p:nvSpPr>
          <p:cNvPr id="4" name="Slide Number Placeholder 3"/>
          <p:cNvSpPr>
            <a:spLocks noGrp="1"/>
          </p:cNvSpPr>
          <p:nvPr>
            <p:ph type="sldNum" sz="quarter" idx="5"/>
          </p:nvPr>
        </p:nvSpPr>
        <p:spPr/>
        <p:txBody>
          <a:bodyPr/>
          <a:lstStyle/>
          <a:p>
            <a:fld id="{248F968E-482B-4A19-BEB5-B5ECC6FD1A00}" type="slidenum">
              <a:rPr lang="zh-CN" altLang="en-US" smtClean="0"/>
              <a:t>20</a:t>
            </a:fld>
            <a:endParaRPr lang="zh-CN" altLang="en-US"/>
          </a:p>
        </p:txBody>
      </p:sp>
    </p:spTree>
    <p:extLst>
      <p:ext uri="{BB962C8B-B14F-4D97-AF65-F5344CB8AC3E}">
        <p14:creationId xmlns:p14="http://schemas.microsoft.com/office/powerpoint/2010/main" val="288619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F693-BC44-4E9B-85E9-6F8D12F16AA3}"/>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0768AD10-C0B2-4434-B157-0F99FB2737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998B20CA-F518-4793-8263-A410B1EF7017}"/>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104A2444-8E85-4FB6-822A-1CFF8D5A32A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19A70FD-EC4C-4ECB-983B-21A6A59A0A04}"/>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280661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FE95-93AD-4120-94E0-A730E81C0D1D}"/>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2A01A241-800E-4AD4-97E5-ECB2C7BBC682}"/>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F57403B-8557-4FAC-BABE-0D91DD152964}"/>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EE50E34F-8F13-4045-98C4-4D7907E2F98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CD8E514-CA43-4E1C-B090-B83D3E5BFBFE}"/>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17757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84FFC-A093-46F7-905F-7BC9F32E006C}"/>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E0536631-4CBC-477A-ADA1-549CB5890796}"/>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6B653BC-5E43-4EC4-99D3-0C28939CE150}"/>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273A1D6D-6EA7-4DDF-9CBB-22DE38F9FA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301DE85-A528-4197-AD7E-FDA29770E794}"/>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138535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xfrm>
            <a:off x="349946" y="286030"/>
            <a:ext cx="9313035" cy="552451"/>
          </a:xfrm>
          <a:prstGeom prst="rect">
            <a:avLst/>
          </a:prstGeom>
          <a:noFill/>
          <a:ln w="9525">
            <a:noFill/>
            <a:miter lim="800000"/>
          </a:ln>
        </p:spPr>
        <p:txBody>
          <a:bodyPr vert="horz" wrap="square" lIns="0" tIns="0" rIns="0" bIns="0" numCol="1" anchor="b" anchorCtr="0" compatLnSpc="1">
            <a:normAutofit/>
          </a:bodyPr>
          <a:lstStyle>
            <a:lvl1pPr>
              <a:defRPr sz="3200">
                <a:latin typeface="楷体" panose="02010609060101010101" pitchFamily="49" charset="-122"/>
                <a:ea typeface="楷体" panose="02010609060101010101" pitchFamily="49" charset="-122"/>
              </a:defRPr>
            </a:lvl1pPr>
          </a:lstStyle>
          <a:p>
            <a:pPr lvl="0"/>
            <a:endParaRPr lang="en-GB" altLang="zh-CN" dirty="0"/>
          </a:p>
        </p:txBody>
      </p:sp>
      <p:cxnSp>
        <p:nvCxnSpPr>
          <p:cNvPr id="4" name="Straight Connector 3">
            <a:extLst>
              <a:ext uri="{FF2B5EF4-FFF2-40B4-BE49-F238E27FC236}">
                <a16:creationId xmlns:a16="http://schemas.microsoft.com/office/drawing/2014/main" id="{FE53540B-DE39-41CD-8F9C-EBC4C5B1FA15}"/>
              </a:ext>
            </a:extLst>
          </p:cNvPr>
          <p:cNvCxnSpPr>
            <a:cxnSpLocks/>
          </p:cNvCxnSpPr>
          <p:nvPr userDrawn="1"/>
        </p:nvCxnSpPr>
        <p:spPr>
          <a:xfrm>
            <a:off x="349946" y="882791"/>
            <a:ext cx="11344677" cy="0"/>
          </a:xfrm>
          <a:prstGeom prst="line">
            <a:avLst/>
          </a:prstGeom>
          <a:ln w="15875">
            <a:solidFill>
              <a:srgbClr val="E94F25"/>
            </a:solidFill>
          </a:ln>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30DB0B2-C6B0-4AD0-AACF-8DE1E6F546F0}"/>
              </a:ext>
            </a:extLst>
          </p:cNvPr>
          <p:cNvSpPr>
            <a:spLocks noGrp="1"/>
          </p:cNvSpPr>
          <p:nvPr>
            <p:ph type="sldNum" sz="quarter" idx="12"/>
          </p:nvPr>
        </p:nvSpPr>
        <p:spPr>
          <a:xfrm>
            <a:off x="8951423" y="6492875"/>
            <a:ext cx="2743200" cy="365125"/>
          </a:xfrm>
        </p:spPr>
        <p:txBody>
          <a:bodyPr/>
          <a:lstStyle>
            <a:lvl1pPr>
              <a:defRPr b="1">
                <a:latin typeface="+mj-ea"/>
                <a:ea typeface="+mj-ea"/>
              </a:defRPr>
            </a:lvl1pPr>
          </a:lstStyle>
          <a:p>
            <a:fld id="{67F0BCC8-1E2D-4B50-8785-42980CAEFD3A}" type="slidenum">
              <a:rPr lang="zh-CN" altLang="en-US" smtClean="0"/>
              <a:pPr/>
              <a:t>‹#›</a:t>
            </a:fld>
            <a:endParaRPr lang="zh-CN" altLang="en-US" dirty="0"/>
          </a:p>
        </p:txBody>
      </p:sp>
      <p:grpSp>
        <p:nvGrpSpPr>
          <p:cNvPr id="5" name="Group 4">
            <a:extLst>
              <a:ext uri="{FF2B5EF4-FFF2-40B4-BE49-F238E27FC236}">
                <a16:creationId xmlns:a16="http://schemas.microsoft.com/office/drawing/2014/main" id="{7D5FA25F-3333-425A-9CAD-29944017E60D}"/>
              </a:ext>
            </a:extLst>
          </p:cNvPr>
          <p:cNvGrpSpPr/>
          <p:nvPr userDrawn="1"/>
        </p:nvGrpSpPr>
        <p:grpSpPr>
          <a:xfrm>
            <a:off x="349945" y="6422852"/>
            <a:ext cx="11271247" cy="70004"/>
            <a:chOff x="319927" y="6356350"/>
            <a:chExt cx="11003854" cy="45719"/>
          </a:xfrm>
        </p:grpSpPr>
        <p:sp>
          <p:nvSpPr>
            <p:cNvPr id="2" name="Rectangle 1">
              <a:extLst>
                <a:ext uri="{FF2B5EF4-FFF2-40B4-BE49-F238E27FC236}">
                  <a16:creationId xmlns:a16="http://schemas.microsoft.com/office/drawing/2014/main" id="{717AF966-D065-4B01-96BA-99AA22B553C4}"/>
                </a:ext>
              </a:extLst>
            </p:cNvPr>
            <p:cNvSpPr/>
            <p:nvPr userDrawn="1"/>
          </p:nvSpPr>
          <p:spPr>
            <a:xfrm>
              <a:off x="319927" y="6356350"/>
              <a:ext cx="2315208" cy="45719"/>
            </a:xfrm>
            <a:prstGeom prst="rect">
              <a:avLst/>
            </a:prstGeom>
            <a:solidFill>
              <a:srgbClr val="E94F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D5715CDC-9637-45BA-9916-7DBF2E7C1DB1}"/>
                </a:ext>
              </a:extLst>
            </p:cNvPr>
            <p:cNvSpPr/>
            <p:nvPr userDrawn="1"/>
          </p:nvSpPr>
          <p:spPr>
            <a:xfrm>
              <a:off x="2635134" y="6356350"/>
              <a:ext cx="8688647" cy="45719"/>
            </a:xfrm>
            <a:prstGeom prst="rect">
              <a:avLst/>
            </a:prstGeom>
            <a:solidFill>
              <a:srgbClr val="3538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033740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CFCE-AB0D-4200-9977-4D8E7134CCB3}"/>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7E0D3D1-EA64-4ED8-9890-4F257B0F43CD}"/>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A951B3F9-03B5-4697-AE7A-13954DDF76FB}"/>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27124AFE-8E93-4DE9-BD22-DB3B1F78586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3E86E82-818A-48F8-A806-66C6D9E4A07F}"/>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57077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D980-7E82-4CAF-A628-C06D13D9F7A7}"/>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0DBE478-F4ED-4BF9-BBA7-7A5FC6C5C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89FE574F-20C1-46A1-AEC3-AF5E6A799BDC}"/>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0F4ED6FF-9349-4F7D-83EF-EA1D3B22B8CD}"/>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5E12276-221E-4EC7-8A74-24BBA8523B41}"/>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153667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E331-BF22-438F-BE8F-48EBA9FECADD}"/>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717171A9-F848-4868-873F-80A75EF12DE0}"/>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C23C5FF0-61AA-48CC-977D-5C5F0EECFB9F}"/>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97423752-7BD9-4296-B015-D9B154B18314}"/>
              </a:ext>
            </a:extLst>
          </p:cNvPr>
          <p:cNvSpPr>
            <a:spLocks noGrp="1"/>
          </p:cNvSpPr>
          <p:nvPr>
            <p:ph type="dt" sz="half" idx="10"/>
          </p:nvPr>
        </p:nvSpPr>
        <p:spPr/>
        <p:txBody>
          <a:bodyPr/>
          <a:lstStyle/>
          <a:p>
            <a:endParaRPr lang="zh-CN" altLang="en-US"/>
          </a:p>
        </p:txBody>
      </p:sp>
      <p:sp>
        <p:nvSpPr>
          <p:cNvPr id="6" name="Footer Placeholder 5">
            <a:extLst>
              <a:ext uri="{FF2B5EF4-FFF2-40B4-BE49-F238E27FC236}">
                <a16:creationId xmlns:a16="http://schemas.microsoft.com/office/drawing/2014/main" id="{7364B2D6-99F7-45FB-803E-F8BA859A8011}"/>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016087A-6F91-4ADB-B976-2286E7ECCCA6}"/>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27442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0C25-C25F-447D-A0A3-4477A5ACA399}"/>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FD072E6C-0A60-40E0-902A-1138353AA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F80D8856-B8EA-4290-B17A-0D913AEFE2F2}"/>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D0343B08-D260-4BA1-8CE1-DEBDFA95A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AD43A385-D666-47C3-A6EA-96282BAFCA63}"/>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5D443216-96A8-40F6-A8DC-FE35BAE1CDE7}"/>
              </a:ext>
            </a:extLst>
          </p:cNvPr>
          <p:cNvSpPr>
            <a:spLocks noGrp="1"/>
          </p:cNvSpPr>
          <p:nvPr>
            <p:ph type="dt" sz="half" idx="10"/>
          </p:nvPr>
        </p:nvSpPr>
        <p:spPr/>
        <p:txBody>
          <a:bodyPr/>
          <a:lstStyle/>
          <a:p>
            <a:endParaRPr lang="zh-CN" altLang="en-US"/>
          </a:p>
        </p:txBody>
      </p:sp>
      <p:sp>
        <p:nvSpPr>
          <p:cNvPr id="8" name="Footer Placeholder 7">
            <a:extLst>
              <a:ext uri="{FF2B5EF4-FFF2-40B4-BE49-F238E27FC236}">
                <a16:creationId xmlns:a16="http://schemas.microsoft.com/office/drawing/2014/main" id="{32AE122B-A607-4D7C-9DE3-255F83E5553E}"/>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D5FFCA21-11FE-482D-AF8E-70F38FA4DF70}"/>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373139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309-CDA7-47C3-969A-6C773007435A}"/>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06D7D54A-7A8C-4B64-B605-130553E6EE56}"/>
              </a:ext>
            </a:extLst>
          </p:cNvPr>
          <p:cNvSpPr>
            <a:spLocks noGrp="1"/>
          </p:cNvSpPr>
          <p:nvPr>
            <p:ph type="dt" sz="half" idx="10"/>
          </p:nvPr>
        </p:nvSpPr>
        <p:spPr/>
        <p:txBody>
          <a:bodyPr/>
          <a:lstStyle/>
          <a:p>
            <a:endParaRPr lang="zh-CN" altLang="en-US"/>
          </a:p>
        </p:txBody>
      </p:sp>
      <p:sp>
        <p:nvSpPr>
          <p:cNvPr id="4" name="Footer Placeholder 3">
            <a:extLst>
              <a:ext uri="{FF2B5EF4-FFF2-40B4-BE49-F238E27FC236}">
                <a16:creationId xmlns:a16="http://schemas.microsoft.com/office/drawing/2014/main" id="{F4E71211-5A83-416F-A8EA-BD15B891CB17}"/>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BDCFEB7F-9689-4130-A61A-2E156B896917}"/>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426223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8A580-742E-4789-8E60-04AB17458B31}"/>
              </a:ext>
            </a:extLst>
          </p:cNvPr>
          <p:cNvSpPr>
            <a:spLocks noGrp="1"/>
          </p:cNvSpPr>
          <p:nvPr>
            <p:ph type="dt" sz="half" idx="10"/>
          </p:nvPr>
        </p:nvSpPr>
        <p:spPr/>
        <p:txBody>
          <a:bodyPr/>
          <a:lstStyle/>
          <a:p>
            <a:endParaRPr lang="zh-CN" altLang="en-US"/>
          </a:p>
        </p:txBody>
      </p:sp>
      <p:sp>
        <p:nvSpPr>
          <p:cNvPr id="3" name="Footer Placeholder 2">
            <a:extLst>
              <a:ext uri="{FF2B5EF4-FFF2-40B4-BE49-F238E27FC236}">
                <a16:creationId xmlns:a16="http://schemas.microsoft.com/office/drawing/2014/main" id="{C07565C6-CBA8-4A42-9516-C925A653C0A9}"/>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8FC0BBFC-7A50-439C-9A7F-6DC9CAE99178}"/>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210268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55A3-E9EC-459D-97F4-2D7264E40677}"/>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DFE4939B-19AD-44A9-8747-986717F7C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6C9D4E59-CFAA-4479-B36A-F1E7AABE7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431AE82C-EFB0-4A58-8C55-4062312814F2}"/>
              </a:ext>
            </a:extLst>
          </p:cNvPr>
          <p:cNvSpPr>
            <a:spLocks noGrp="1"/>
          </p:cNvSpPr>
          <p:nvPr>
            <p:ph type="dt" sz="half" idx="10"/>
          </p:nvPr>
        </p:nvSpPr>
        <p:spPr/>
        <p:txBody>
          <a:bodyPr/>
          <a:lstStyle/>
          <a:p>
            <a:endParaRPr lang="zh-CN" altLang="en-US"/>
          </a:p>
        </p:txBody>
      </p:sp>
      <p:sp>
        <p:nvSpPr>
          <p:cNvPr id="6" name="Footer Placeholder 5">
            <a:extLst>
              <a:ext uri="{FF2B5EF4-FFF2-40B4-BE49-F238E27FC236}">
                <a16:creationId xmlns:a16="http://schemas.microsoft.com/office/drawing/2014/main" id="{CEF80EFF-359A-4451-8D52-AECF2951F06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498F6451-9905-4979-9D4E-CC73E607CC4A}"/>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62762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04C2-39C4-4C7E-9EAE-6A199218D7C4}"/>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D70AE48C-ACD0-46B8-B8C8-CE89BCCE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31C59342-37CF-4DAC-819D-2A9F09DCA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72E48AC4-DCC4-4615-82A4-7ABCA3BD0608}"/>
              </a:ext>
            </a:extLst>
          </p:cNvPr>
          <p:cNvSpPr>
            <a:spLocks noGrp="1"/>
          </p:cNvSpPr>
          <p:nvPr>
            <p:ph type="dt" sz="half" idx="10"/>
          </p:nvPr>
        </p:nvSpPr>
        <p:spPr/>
        <p:txBody>
          <a:bodyPr/>
          <a:lstStyle/>
          <a:p>
            <a:endParaRPr lang="zh-CN" altLang="en-US"/>
          </a:p>
        </p:txBody>
      </p:sp>
      <p:sp>
        <p:nvSpPr>
          <p:cNvPr id="6" name="Footer Placeholder 5">
            <a:extLst>
              <a:ext uri="{FF2B5EF4-FFF2-40B4-BE49-F238E27FC236}">
                <a16:creationId xmlns:a16="http://schemas.microsoft.com/office/drawing/2014/main" id="{40BE7AC4-8FCE-4A6E-9053-4C1E0DCAD4E7}"/>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0789A10-2E4B-4D49-8F98-BCF7AA3C972D}"/>
              </a:ext>
            </a:extLst>
          </p:cNvPr>
          <p:cNvSpPr>
            <a:spLocks noGrp="1"/>
          </p:cNvSpPr>
          <p:nvPr>
            <p:ph type="sldNum" sz="quarter" idx="12"/>
          </p:nvPr>
        </p:nvSpPr>
        <p:spPr/>
        <p:txBody>
          <a:body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332872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63465-BF84-42E7-A8EA-FC52FB0A5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D70A216-05F4-4D2E-8903-D8DE85382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2702113-0D8F-4F14-806C-C52553DE3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a:extLst>
              <a:ext uri="{FF2B5EF4-FFF2-40B4-BE49-F238E27FC236}">
                <a16:creationId xmlns:a16="http://schemas.microsoft.com/office/drawing/2014/main" id="{9CC494A6-DEF7-492D-A680-FD6333ED1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9BD41D1A-A4D0-4C90-B106-F320D8284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1F8F3-207C-4CBB-96AD-5238F08A1247}" type="slidenum">
              <a:rPr lang="zh-CN" altLang="en-US" smtClean="0"/>
              <a:t>‹#›</a:t>
            </a:fld>
            <a:endParaRPr lang="zh-CN" altLang="en-US"/>
          </a:p>
        </p:txBody>
      </p:sp>
    </p:spTree>
    <p:extLst>
      <p:ext uri="{BB962C8B-B14F-4D97-AF65-F5344CB8AC3E}">
        <p14:creationId xmlns:p14="http://schemas.microsoft.com/office/powerpoint/2010/main" val="3143261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FED505-1099-4E19-8C7A-9BD19169EB95}"/>
              </a:ext>
            </a:extLst>
          </p:cNvPr>
          <p:cNvSpPr txBox="1"/>
          <p:nvPr/>
        </p:nvSpPr>
        <p:spPr>
          <a:xfrm>
            <a:off x="3976444" y="5612343"/>
            <a:ext cx="6368599" cy="646331"/>
          </a:xfrm>
          <a:prstGeom prst="rect">
            <a:avLst/>
          </a:prstGeom>
          <a:noFill/>
        </p:spPr>
        <p:txBody>
          <a:bodyPr wrap="square" rtlCol="0">
            <a:spAutoFit/>
          </a:bodyPr>
          <a:lstStyle/>
          <a:p>
            <a:pPr algn="ctr"/>
            <a:r>
              <a:rPr lang="en-US" altLang="zh-CN" b="1" dirty="0">
                <a:solidFill>
                  <a:schemeClr val="bg1">
                    <a:lumMod val="65000"/>
                  </a:schemeClr>
                </a:solidFill>
                <a:latin typeface="Times New Roman" panose="02020603050405020304" pitchFamily="18" charset="0"/>
                <a:cs typeface="Times New Roman" panose="02020603050405020304" pitchFamily="18" charset="0"/>
              </a:rPr>
              <a:t>Presentation by Shaoyuan Yang</a:t>
            </a:r>
          </a:p>
          <a:p>
            <a:pPr algn="ctr"/>
            <a:r>
              <a:rPr lang="en-US" altLang="zh-CN" b="1" dirty="0">
                <a:solidFill>
                  <a:schemeClr val="bg1">
                    <a:lumMod val="65000"/>
                  </a:schemeClr>
                </a:solidFill>
                <a:latin typeface="Times New Roman" panose="02020603050405020304" pitchFamily="18" charset="0"/>
                <a:cs typeface="Times New Roman" panose="02020603050405020304" pitchFamily="18" charset="0"/>
              </a:rPr>
              <a:t>Instructed by Phil Dybvig</a:t>
            </a:r>
            <a:endParaRPr lang="zh-CN" altLang="en-US" b="1" dirty="0">
              <a:solidFill>
                <a:schemeClr val="bg1">
                  <a:lumMod val="6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F5384EE-FD69-41C0-A313-0A9396B84522}"/>
              </a:ext>
            </a:extLst>
          </p:cNvPr>
          <p:cNvPicPr>
            <a:picLocks noChangeAspect="1"/>
          </p:cNvPicPr>
          <p:nvPr/>
        </p:nvPicPr>
        <p:blipFill>
          <a:blip r:embed="rId2"/>
          <a:stretch>
            <a:fillRect/>
          </a:stretch>
        </p:blipFill>
        <p:spPr>
          <a:xfrm>
            <a:off x="6432082" y="5053555"/>
            <a:ext cx="1457325" cy="266700"/>
          </a:xfrm>
          <a:prstGeom prst="rect">
            <a:avLst/>
          </a:prstGeom>
        </p:spPr>
      </p:pic>
      <p:pic>
        <p:nvPicPr>
          <p:cNvPr id="6" name="Picture 5">
            <a:extLst>
              <a:ext uri="{FF2B5EF4-FFF2-40B4-BE49-F238E27FC236}">
                <a16:creationId xmlns:a16="http://schemas.microsoft.com/office/drawing/2014/main" id="{D9462556-0C75-4C42-BB2B-D1659445CBEC}"/>
              </a:ext>
            </a:extLst>
          </p:cNvPr>
          <p:cNvPicPr>
            <a:picLocks noChangeAspect="1"/>
          </p:cNvPicPr>
          <p:nvPr/>
        </p:nvPicPr>
        <p:blipFill>
          <a:blip r:embed="rId3"/>
          <a:stretch>
            <a:fillRect/>
          </a:stretch>
        </p:blipFill>
        <p:spPr>
          <a:xfrm>
            <a:off x="2247058" y="426238"/>
            <a:ext cx="9815636" cy="4504648"/>
          </a:xfrm>
          <a:prstGeom prst="rect">
            <a:avLst/>
          </a:prstGeom>
        </p:spPr>
      </p:pic>
    </p:spTree>
    <p:extLst>
      <p:ext uri="{BB962C8B-B14F-4D97-AF65-F5344CB8AC3E}">
        <p14:creationId xmlns:p14="http://schemas.microsoft.com/office/powerpoint/2010/main" val="292443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9E76-47ED-455E-B3AE-AC5103F3CA77}"/>
              </a:ext>
            </a:extLst>
          </p:cNvPr>
          <p:cNvSpPr>
            <a:spLocks noGrp="1"/>
          </p:cNvSpPr>
          <p:nvPr>
            <p:ph type="title"/>
          </p:nvPr>
        </p:nvSpPr>
        <p:spPr/>
        <p:txBody>
          <a:bodyPr/>
          <a:lstStyle/>
          <a:p>
            <a:r>
              <a:rPr lang="en-US" altLang="zh-CN" dirty="0"/>
              <a:t>Research Design and Data</a:t>
            </a:r>
            <a:endParaRPr lang="zh-CN" altLang="en-US" dirty="0"/>
          </a:p>
        </p:txBody>
      </p:sp>
      <p:sp>
        <p:nvSpPr>
          <p:cNvPr id="3" name="TextBox 2">
            <a:extLst>
              <a:ext uri="{FF2B5EF4-FFF2-40B4-BE49-F238E27FC236}">
                <a16:creationId xmlns:a16="http://schemas.microsoft.com/office/drawing/2014/main" id="{42ED6E6B-0A49-4CC5-A435-2F05CCCBF81B}"/>
              </a:ext>
            </a:extLst>
          </p:cNvPr>
          <p:cNvSpPr txBox="1"/>
          <p:nvPr/>
        </p:nvSpPr>
        <p:spPr>
          <a:xfrm>
            <a:off x="349945" y="1100050"/>
            <a:ext cx="11412967" cy="1107996"/>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This paper does not consider QE (Quantitative Easing)</a:t>
            </a:r>
          </a:p>
          <a:p>
            <a:r>
              <a:rPr lang="en-US" altLang="zh-CN" sz="2400"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QE is an important policy which impacts the interest rate in a notable way, however, </a:t>
            </a:r>
            <a:r>
              <a:rPr lang="en-US" altLang="zh-CN" b="1" dirty="0">
                <a:latin typeface="Times New Roman" panose="02020603050405020304" pitchFamily="18" charset="0"/>
                <a:cs typeface="Times New Roman" panose="02020603050405020304" pitchFamily="18" charset="0"/>
              </a:rPr>
              <a:t>the authors do not consider QE  </a:t>
            </a:r>
          </a:p>
          <a:p>
            <a:r>
              <a:rPr lang="en-US" altLang="zh-CN" b="1" dirty="0">
                <a:latin typeface="Times New Roman" panose="02020603050405020304" pitchFamily="18" charset="0"/>
                <a:cs typeface="Times New Roman" panose="02020603050405020304" pitchFamily="18" charset="0"/>
              </a:rPr>
              <a:t>     here for two reasons:</a:t>
            </a:r>
            <a:endParaRPr lang="zh-CN" altLang="en-US"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D6F25A4-B9B3-4EFD-BA35-EC82E19EB455}"/>
              </a:ext>
            </a:extLst>
          </p:cNvPr>
          <p:cNvSpPr txBox="1"/>
          <p:nvPr/>
        </p:nvSpPr>
        <p:spPr>
          <a:xfrm>
            <a:off x="349944" y="2218546"/>
            <a:ext cx="11412967" cy="1477328"/>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0000"/>
                </a:solidFill>
                <a:latin typeface="Times New Roman" panose="02020603050405020304" pitchFamily="18" charset="0"/>
                <a:cs typeface="Times New Roman" panose="02020603050405020304" pitchFamily="18" charset="0"/>
              </a:rPr>
              <a:t>First, </a:t>
            </a:r>
            <a:r>
              <a:rPr lang="en-US" altLang="zh-CN" dirty="0">
                <a:latin typeface="Times New Roman" panose="02020603050405020304" pitchFamily="18" charset="0"/>
                <a:cs typeface="Times New Roman" panose="02020603050405020304" pitchFamily="18" charset="0"/>
              </a:rPr>
              <a:t>QE interventions mainly target at the long-term part of yield curve, but all the assets MMFs are allowed to hold are short-term assets whose maximum maturity is less than 45 days. </a:t>
            </a: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a:solidFill>
                  <a:srgbClr val="FF0000"/>
                </a:solidFill>
                <a:latin typeface="Times New Roman" panose="02020603050405020304" pitchFamily="18" charset="0"/>
                <a:cs typeface="Times New Roman" panose="02020603050405020304" pitchFamily="18" charset="0"/>
              </a:rPr>
              <a:t>Second, </a:t>
            </a:r>
            <a:r>
              <a:rPr lang="en-US" altLang="zh-CN" dirty="0">
                <a:latin typeface="Times New Roman" panose="02020603050405020304" pitchFamily="18" charset="0"/>
                <a:cs typeface="Times New Roman" panose="02020603050405020304" pitchFamily="18" charset="0"/>
              </a:rPr>
              <a:t>QE primarily purchase mortgage-backed securities, yet, MMFs are not allowed to hold these securities due to regulatory constrains. </a:t>
            </a:r>
            <a:endParaRPr lang="zh-CN" alt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6E19B9-5425-461F-B13B-5B259164A41A}"/>
              </a:ext>
            </a:extLst>
          </p:cNvPr>
          <p:cNvSpPr txBox="1"/>
          <p:nvPr/>
        </p:nvSpPr>
        <p:spPr>
          <a:xfrm>
            <a:off x="349943" y="3967943"/>
            <a:ext cx="11412967" cy="1938992"/>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Two time windows</a:t>
            </a:r>
          </a:p>
          <a:p>
            <a:r>
              <a:rPr lang="en-US" altLang="zh-CN" sz="2400"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 analysis of the paper requires constructing reasonable windows around the event dates. Given that various MMFs’  </a:t>
            </a:r>
          </a:p>
          <a:p>
            <a:r>
              <a:rPr lang="en-US" altLang="zh-CN" dirty="0">
                <a:latin typeface="Times New Roman" panose="02020603050405020304" pitchFamily="18" charset="0"/>
                <a:cs typeface="Times New Roman" panose="02020603050405020304" pitchFamily="18" charset="0"/>
              </a:rPr>
              <a:t>     strategies can be adopted with different speed, the authors consider two horizons</a:t>
            </a:r>
            <a:r>
              <a:rPr lang="en-US" altLang="zh-CN" b="1" dirty="0">
                <a:latin typeface="Times New Roman" panose="02020603050405020304" pitchFamily="18" charset="0"/>
                <a:cs typeface="Times New Roman" panose="02020603050405020304" pitchFamily="18" charset="0"/>
              </a:rPr>
              <a:t>: a short horizon of </a:t>
            </a:r>
            <a:r>
              <a:rPr lang="en-US" altLang="zh-CN" b="1" dirty="0">
                <a:solidFill>
                  <a:srgbClr val="FF0000"/>
                </a:solidFill>
                <a:latin typeface="Times New Roman" panose="02020603050405020304" pitchFamily="18" charset="0"/>
                <a:cs typeface="Times New Roman" panose="02020603050405020304" pitchFamily="18" charset="0"/>
              </a:rPr>
              <a:t>three months</a:t>
            </a:r>
            <a:r>
              <a:rPr lang="en-US" altLang="zh-CN" b="1" dirty="0">
                <a:latin typeface="Times New Roman" panose="02020603050405020304" pitchFamily="18" charset="0"/>
                <a:cs typeface="Times New Roman" panose="02020603050405020304" pitchFamily="18" charset="0"/>
              </a:rPr>
              <a:t>,  </a:t>
            </a:r>
          </a:p>
          <a:p>
            <a:r>
              <a:rPr lang="en-US" altLang="zh-CN" b="1" dirty="0">
                <a:latin typeface="Times New Roman" panose="02020603050405020304" pitchFamily="18" charset="0"/>
                <a:cs typeface="Times New Roman" panose="02020603050405020304" pitchFamily="18" charset="0"/>
              </a:rPr>
              <a:t>     and a long horizon of </a:t>
            </a:r>
            <a:r>
              <a:rPr lang="en-US" altLang="zh-CN" b="1" dirty="0">
                <a:solidFill>
                  <a:srgbClr val="FF0000"/>
                </a:solidFill>
                <a:latin typeface="Times New Roman" panose="02020603050405020304" pitchFamily="18" charset="0"/>
                <a:cs typeface="Times New Roman" panose="02020603050405020304" pitchFamily="18" charset="0"/>
              </a:rPr>
              <a:t>six months </a:t>
            </a:r>
            <a:r>
              <a:rPr lang="en-US" altLang="zh-CN" dirty="0">
                <a:latin typeface="Times New Roman" panose="02020603050405020304" pitchFamily="18" charset="0"/>
                <a:cs typeface="Times New Roman" panose="02020603050405020304" pitchFamily="18" charset="0"/>
              </a:rPr>
              <a:t>after the event. </a:t>
            </a:r>
            <a:r>
              <a:rPr lang="en-US" altLang="zh-CN" u="sng" dirty="0">
                <a:latin typeface="Times New Roman" panose="02020603050405020304" pitchFamily="18" charset="0"/>
                <a:cs typeface="Times New Roman" panose="02020603050405020304" pitchFamily="18" charset="0"/>
              </a:rPr>
              <a:t>In both cases, the pre-event window is set at one month to ensure  </a:t>
            </a:r>
          </a:p>
          <a:p>
            <a:r>
              <a:rPr lang="en-US" altLang="zh-CN"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 that no pre-event trends drive the patterns in the data. </a:t>
            </a:r>
            <a:r>
              <a:rPr lang="en-US" altLang="zh-CN" dirty="0">
                <a:latin typeface="Times New Roman" panose="02020603050405020304" pitchFamily="18" charset="0"/>
                <a:cs typeface="Times New Roman" panose="02020603050405020304" pitchFamily="18" charset="0"/>
              </a:rPr>
              <a:t>The empirical strategy is to compare the average fund behavior </a:t>
            </a:r>
          </a:p>
          <a:p>
            <a:r>
              <a:rPr lang="en-US" altLang="zh-CN" dirty="0">
                <a:latin typeface="Times New Roman" panose="02020603050405020304" pitchFamily="18" charset="0"/>
                <a:cs typeface="Times New Roman" panose="02020603050405020304" pitchFamily="18" charset="0"/>
              </a:rPr>
              <a:t>     around the event dates. </a:t>
            </a:r>
            <a:endParaRPr lang="zh-CN" altLang="en-US" b="1"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8F5B617-441D-4048-8F97-F453B25BCCB9}"/>
              </a:ext>
            </a:extLst>
          </p:cNvPr>
          <p:cNvSpPr>
            <a:spLocks noGrp="1"/>
          </p:cNvSpPr>
          <p:nvPr>
            <p:ph type="sldNum" sz="quarter" idx="12"/>
          </p:nvPr>
        </p:nvSpPr>
        <p:spPr/>
        <p:txBody>
          <a:bodyPr/>
          <a:lstStyle/>
          <a:p>
            <a:fld id="{67F0BCC8-1E2D-4B50-8785-42980CAEFD3A}" type="slidenum">
              <a:rPr lang="zh-CN" altLang="en-US" smtClean="0"/>
              <a:pPr/>
              <a:t>10</a:t>
            </a:fld>
            <a:endParaRPr lang="zh-CN" altLang="en-US" dirty="0"/>
          </a:p>
        </p:txBody>
      </p:sp>
    </p:spTree>
    <p:extLst>
      <p:ext uri="{BB962C8B-B14F-4D97-AF65-F5344CB8AC3E}">
        <p14:creationId xmlns:p14="http://schemas.microsoft.com/office/powerpoint/2010/main" val="18525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0769-AB31-4D8F-9BA5-9E1D7EDD78DE}"/>
              </a:ext>
            </a:extLst>
          </p:cNvPr>
          <p:cNvSpPr>
            <a:spLocks noGrp="1"/>
          </p:cNvSpPr>
          <p:nvPr>
            <p:ph type="title"/>
          </p:nvPr>
        </p:nvSpPr>
        <p:spPr/>
        <p:txBody>
          <a:bodyPr/>
          <a:lstStyle/>
          <a:p>
            <a:r>
              <a:rPr lang="en-US" altLang="zh-CN" dirty="0"/>
              <a:t>Research Design and Data</a:t>
            </a:r>
            <a:endParaRPr lang="zh-CN" altLang="en-US" dirty="0"/>
          </a:p>
        </p:txBody>
      </p:sp>
      <p:sp>
        <p:nvSpPr>
          <p:cNvPr id="3" name="TextBox 2">
            <a:extLst>
              <a:ext uri="{FF2B5EF4-FFF2-40B4-BE49-F238E27FC236}">
                <a16:creationId xmlns:a16="http://schemas.microsoft.com/office/drawing/2014/main" id="{B5731E58-AB18-4FD2-9420-FB6A39A5576F}"/>
              </a:ext>
            </a:extLst>
          </p:cNvPr>
          <p:cNvSpPr txBox="1"/>
          <p:nvPr/>
        </p:nvSpPr>
        <p:spPr>
          <a:xfrm>
            <a:off x="349946" y="1020557"/>
            <a:ext cx="11412967" cy="3323987"/>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Data</a:t>
            </a:r>
          </a:p>
          <a:p>
            <a:r>
              <a:rPr lang="en-US" altLang="zh-CN" sz="2400"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1. </a:t>
            </a:r>
            <a:r>
              <a:rPr lang="en-US" altLang="zh-CN" b="1" dirty="0">
                <a:solidFill>
                  <a:srgbClr val="FF0000"/>
                </a:solidFill>
                <a:latin typeface="Times New Roman" panose="02020603050405020304" pitchFamily="18" charset="0"/>
                <a:cs typeface="Times New Roman" panose="02020603050405020304" pitchFamily="18" charset="0"/>
              </a:rPr>
              <a:t>iMoneyNet</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cover the period from 2005.01-2013.12 including weekly fund-level data on yields, expense ratios  </a:t>
            </a:r>
          </a:p>
          <a:p>
            <a:r>
              <a:rPr lang="en-US" altLang="zh-CN" dirty="0">
                <a:latin typeface="Times New Roman" panose="02020603050405020304" pitchFamily="18" charset="0"/>
                <a:cs typeface="Times New Roman" panose="02020603050405020304" pitchFamily="18" charset="0"/>
              </a:rPr>
              <a:t>                             (charged and incurred), average maturity, holdings by instrument type, and fund sponsor. </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2. </a:t>
            </a:r>
            <a:r>
              <a:rPr lang="en-US" altLang="zh-CN" b="1" dirty="0">
                <a:solidFill>
                  <a:srgbClr val="FF0000"/>
                </a:solidFill>
                <a:latin typeface="Times New Roman" panose="02020603050405020304" pitchFamily="18" charset="0"/>
                <a:cs typeface="Times New Roman" panose="02020603050405020304" pitchFamily="18" charset="0"/>
              </a:rPr>
              <a:t>CRSP Mutual Fund Database </a:t>
            </a:r>
            <a:r>
              <a:rPr lang="en-US" altLang="zh-CN" dirty="0">
                <a:latin typeface="Times New Roman" panose="02020603050405020304" pitchFamily="18" charset="0"/>
                <a:cs typeface="Times New Roman" panose="02020603050405020304" pitchFamily="18" charset="0"/>
              </a:rPr>
              <a:t>: assets under management and entry/ exit of other funds.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3. </a:t>
            </a:r>
            <a:r>
              <a:rPr lang="en-US" altLang="zh-CN" b="1" dirty="0">
                <a:solidFill>
                  <a:srgbClr val="FF0000"/>
                </a:solidFill>
                <a:latin typeface="Times New Roman" panose="02020603050405020304" pitchFamily="18" charset="0"/>
                <a:cs typeface="Times New Roman" panose="02020603050405020304" pitchFamily="18" charset="0"/>
              </a:rPr>
              <a:t>COMPUSTAT and companies’ websites </a:t>
            </a:r>
            <a:r>
              <a:rPr lang="en-US" altLang="zh-CN" dirty="0">
                <a:latin typeface="Times New Roman" panose="02020603050405020304" pitchFamily="18" charset="0"/>
                <a:cs typeface="Times New Roman" panose="02020603050405020304" pitchFamily="18" charset="0"/>
              </a:rPr>
              <a:t>: information on fund sponsor characteristics (Affiliated or Independent</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4. </a:t>
            </a:r>
            <a:r>
              <a:rPr lang="en-US" altLang="zh-CN" b="1" dirty="0">
                <a:solidFill>
                  <a:srgbClr val="FF0000"/>
                </a:solidFill>
                <a:latin typeface="Times New Roman" panose="02020603050405020304" pitchFamily="18" charset="0"/>
                <a:cs typeface="Times New Roman" panose="02020603050405020304" pitchFamily="18" charset="0"/>
              </a:rPr>
              <a:t>Investor Observer, LinkedIn, Morntngstar, Zabasearch, and Zoominfo </a:t>
            </a:r>
            <a:r>
              <a:rPr lang="en-US" altLang="zh-CN" dirty="0">
                <a:latin typeface="Times New Roman" panose="02020603050405020304" pitchFamily="18" charset="0"/>
                <a:cs typeface="Times New Roman" panose="02020603050405020304" pitchFamily="18" charset="0"/>
              </a:rPr>
              <a:t>: data on fund managers.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5. </a:t>
            </a:r>
            <a:r>
              <a:rPr lang="en-US" altLang="zh-CN" b="1" dirty="0">
                <a:solidFill>
                  <a:srgbClr val="FF0000"/>
                </a:solidFill>
                <a:latin typeface="Times New Roman" panose="02020603050405020304" pitchFamily="18" charset="0"/>
                <a:cs typeface="Times New Roman" panose="02020603050405020304" pitchFamily="18" charset="0"/>
              </a:rPr>
              <a:t>Federal Reserve Board website </a:t>
            </a:r>
            <a:r>
              <a:rPr lang="en-US" altLang="zh-CN" dirty="0">
                <a:latin typeface="Times New Roman" panose="02020603050405020304" pitchFamily="18" charset="0"/>
                <a:cs typeface="Times New Roman" panose="02020603050405020304" pitchFamily="18" charset="0"/>
              </a:rPr>
              <a:t>: information about Fed funds rate changes and forwards guidance policy.</a:t>
            </a:r>
            <a:endParaRPr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9E1907E-73D3-48E9-955D-132E1E4F4C2A}"/>
              </a:ext>
            </a:extLst>
          </p:cNvPr>
          <p:cNvSpPr>
            <a:spLocks noGrp="1"/>
          </p:cNvSpPr>
          <p:nvPr>
            <p:ph type="sldNum" sz="quarter" idx="12"/>
          </p:nvPr>
        </p:nvSpPr>
        <p:spPr/>
        <p:txBody>
          <a:bodyPr/>
          <a:lstStyle/>
          <a:p>
            <a:fld id="{67F0BCC8-1E2D-4B50-8785-42980CAEFD3A}" type="slidenum">
              <a:rPr lang="zh-CN" altLang="en-US" smtClean="0"/>
              <a:pPr/>
              <a:t>11</a:t>
            </a:fld>
            <a:endParaRPr lang="zh-CN" altLang="en-US" dirty="0"/>
          </a:p>
        </p:txBody>
      </p:sp>
    </p:spTree>
    <p:extLst>
      <p:ext uri="{BB962C8B-B14F-4D97-AF65-F5344CB8AC3E}">
        <p14:creationId xmlns:p14="http://schemas.microsoft.com/office/powerpoint/2010/main" val="28559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408920-0D8C-48F2-8F9E-313EC01519BF}"/>
              </a:ext>
            </a:extLst>
          </p:cNvPr>
          <p:cNvSpPr>
            <a:spLocks noGrp="1"/>
          </p:cNvSpPr>
          <p:nvPr>
            <p:ph type="title"/>
          </p:nvPr>
        </p:nvSpPr>
        <p:spPr/>
        <p:txBody>
          <a:bodyPr/>
          <a:lstStyle/>
          <a:p>
            <a:endParaRPr lang="zh-CN" altLang="en-US"/>
          </a:p>
        </p:txBody>
      </p:sp>
      <p:pic>
        <p:nvPicPr>
          <p:cNvPr id="9" name="Picture 8">
            <a:extLst>
              <a:ext uri="{FF2B5EF4-FFF2-40B4-BE49-F238E27FC236}">
                <a16:creationId xmlns:a16="http://schemas.microsoft.com/office/drawing/2014/main" id="{CA7CBC47-98B2-4A5C-AC39-75B729B45599}"/>
              </a:ext>
            </a:extLst>
          </p:cNvPr>
          <p:cNvPicPr>
            <a:picLocks noChangeAspect="1"/>
          </p:cNvPicPr>
          <p:nvPr/>
        </p:nvPicPr>
        <p:blipFill>
          <a:blip r:embed="rId3"/>
          <a:stretch>
            <a:fillRect/>
          </a:stretch>
        </p:blipFill>
        <p:spPr>
          <a:xfrm>
            <a:off x="765110" y="129764"/>
            <a:ext cx="10380005" cy="6442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oup 19">
            <a:extLst>
              <a:ext uri="{FF2B5EF4-FFF2-40B4-BE49-F238E27FC236}">
                <a16:creationId xmlns:a16="http://schemas.microsoft.com/office/drawing/2014/main" id="{BA099AE8-07DB-4438-918D-689C2756448D}"/>
              </a:ext>
            </a:extLst>
          </p:cNvPr>
          <p:cNvGrpSpPr/>
          <p:nvPr/>
        </p:nvGrpSpPr>
        <p:grpSpPr>
          <a:xfrm>
            <a:off x="3059724" y="492369"/>
            <a:ext cx="3835669" cy="694593"/>
            <a:chOff x="3059724" y="492369"/>
            <a:chExt cx="3835669" cy="694593"/>
          </a:xfrm>
        </p:grpSpPr>
        <p:sp>
          <p:nvSpPr>
            <p:cNvPr id="13" name="Rectangle 12">
              <a:extLst>
                <a:ext uri="{FF2B5EF4-FFF2-40B4-BE49-F238E27FC236}">
                  <a16:creationId xmlns:a16="http://schemas.microsoft.com/office/drawing/2014/main" id="{A1E909D5-F963-4EEC-8814-08DCFFAE5D4E}"/>
                </a:ext>
              </a:extLst>
            </p:cNvPr>
            <p:cNvSpPr/>
            <p:nvPr/>
          </p:nvSpPr>
          <p:spPr>
            <a:xfrm>
              <a:off x="3059724" y="492369"/>
              <a:ext cx="580292" cy="6945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106DF415-BE59-41C2-81A8-9556DE9BF7E0}"/>
                </a:ext>
              </a:extLst>
            </p:cNvPr>
            <p:cNvSpPr/>
            <p:nvPr/>
          </p:nvSpPr>
          <p:spPr>
            <a:xfrm>
              <a:off x="4716317" y="492369"/>
              <a:ext cx="580292" cy="6945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a:extLst>
                <a:ext uri="{FF2B5EF4-FFF2-40B4-BE49-F238E27FC236}">
                  <a16:creationId xmlns:a16="http://schemas.microsoft.com/office/drawing/2014/main" id="{6C4D7736-67DF-4A88-ABFD-8FB786390BB9}"/>
                </a:ext>
              </a:extLst>
            </p:cNvPr>
            <p:cNvSpPr/>
            <p:nvPr/>
          </p:nvSpPr>
          <p:spPr>
            <a:xfrm>
              <a:off x="6315101" y="492369"/>
              <a:ext cx="580292" cy="6945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Group 23">
            <a:extLst>
              <a:ext uri="{FF2B5EF4-FFF2-40B4-BE49-F238E27FC236}">
                <a16:creationId xmlns:a16="http://schemas.microsoft.com/office/drawing/2014/main" id="{69742DDB-10E8-4C6E-A5BE-2E9C969611F5}"/>
              </a:ext>
            </a:extLst>
          </p:cNvPr>
          <p:cNvGrpSpPr/>
          <p:nvPr/>
        </p:nvGrpSpPr>
        <p:grpSpPr>
          <a:xfrm>
            <a:off x="4563036" y="1909482"/>
            <a:ext cx="2454587" cy="552450"/>
            <a:chOff x="4563036" y="1909482"/>
            <a:chExt cx="2454587" cy="552450"/>
          </a:xfrm>
        </p:grpSpPr>
        <p:sp>
          <p:nvSpPr>
            <p:cNvPr id="22" name="Rectangle 21">
              <a:extLst>
                <a:ext uri="{FF2B5EF4-FFF2-40B4-BE49-F238E27FC236}">
                  <a16:creationId xmlns:a16="http://schemas.microsoft.com/office/drawing/2014/main" id="{78055263-19B6-44D5-B2C0-40B825D8C3DD}"/>
                </a:ext>
              </a:extLst>
            </p:cNvPr>
            <p:cNvSpPr/>
            <p:nvPr/>
          </p:nvSpPr>
          <p:spPr>
            <a:xfrm>
              <a:off x="4563036" y="1909482"/>
              <a:ext cx="824752" cy="5524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a:extLst>
                <a:ext uri="{FF2B5EF4-FFF2-40B4-BE49-F238E27FC236}">
                  <a16:creationId xmlns:a16="http://schemas.microsoft.com/office/drawing/2014/main" id="{EE300D43-ED49-4D62-B862-FB251AE4B374}"/>
                </a:ext>
              </a:extLst>
            </p:cNvPr>
            <p:cNvSpPr/>
            <p:nvPr/>
          </p:nvSpPr>
          <p:spPr>
            <a:xfrm>
              <a:off x="6192871" y="1909482"/>
              <a:ext cx="824752" cy="5524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Group 28">
            <a:extLst>
              <a:ext uri="{FF2B5EF4-FFF2-40B4-BE49-F238E27FC236}">
                <a16:creationId xmlns:a16="http://schemas.microsoft.com/office/drawing/2014/main" id="{C4B29DDE-0C6A-493B-8597-84F8B28194E2}"/>
              </a:ext>
            </a:extLst>
          </p:cNvPr>
          <p:cNvGrpSpPr/>
          <p:nvPr/>
        </p:nvGrpSpPr>
        <p:grpSpPr>
          <a:xfrm>
            <a:off x="4685266" y="3414007"/>
            <a:ext cx="2210127" cy="206271"/>
            <a:chOff x="4685266" y="3414007"/>
            <a:chExt cx="2210127" cy="206271"/>
          </a:xfrm>
        </p:grpSpPr>
        <p:sp>
          <p:nvSpPr>
            <p:cNvPr id="27" name="Oval 26">
              <a:extLst>
                <a:ext uri="{FF2B5EF4-FFF2-40B4-BE49-F238E27FC236}">
                  <a16:creationId xmlns:a16="http://schemas.microsoft.com/office/drawing/2014/main" id="{F67C1DD5-0C69-4E4F-AD19-98535E49CF0E}"/>
                </a:ext>
              </a:extLst>
            </p:cNvPr>
            <p:cNvSpPr/>
            <p:nvPr/>
          </p:nvSpPr>
          <p:spPr>
            <a:xfrm>
              <a:off x="4685266" y="3414007"/>
              <a:ext cx="580292" cy="1912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Oval 27">
              <a:extLst>
                <a:ext uri="{FF2B5EF4-FFF2-40B4-BE49-F238E27FC236}">
                  <a16:creationId xmlns:a16="http://schemas.microsoft.com/office/drawing/2014/main" id="{4764A70F-CE5B-4200-8A1E-F17C64761A43}"/>
                </a:ext>
              </a:extLst>
            </p:cNvPr>
            <p:cNvSpPr/>
            <p:nvPr/>
          </p:nvSpPr>
          <p:spPr>
            <a:xfrm>
              <a:off x="6315101" y="3429000"/>
              <a:ext cx="580292" cy="1912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Group 31">
            <a:extLst>
              <a:ext uri="{FF2B5EF4-FFF2-40B4-BE49-F238E27FC236}">
                <a16:creationId xmlns:a16="http://schemas.microsoft.com/office/drawing/2014/main" id="{2AE6020A-BDAE-416F-8E45-7671838F12DF}"/>
              </a:ext>
            </a:extLst>
          </p:cNvPr>
          <p:cNvGrpSpPr/>
          <p:nvPr/>
        </p:nvGrpSpPr>
        <p:grpSpPr>
          <a:xfrm>
            <a:off x="5006463" y="6338625"/>
            <a:ext cx="2339978" cy="233345"/>
            <a:chOff x="5006463" y="6338625"/>
            <a:chExt cx="2339978" cy="233345"/>
          </a:xfrm>
        </p:grpSpPr>
        <p:sp>
          <p:nvSpPr>
            <p:cNvPr id="30" name="Oval 29">
              <a:extLst>
                <a:ext uri="{FF2B5EF4-FFF2-40B4-BE49-F238E27FC236}">
                  <a16:creationId xmlns:a16="http://schemas.microsoft.com/office/drawing/2014/main" id="{B7648247-4C70-44D0-92DD-9F13C7C7607A}"/>
                </a:ext>
              </a:extLst>
            </p:cNvPr>
            <p:cNvSpPr/>
            <p:nvPr/>
          </p:nvSpPr>
          <p:spPr>
            <a:xfrm>
              <a:off x="5006463" y="6350558"/>
              <a:ext cx="741194" cy="22141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a:extLst>
                <a:ext uri="{FF2B5EF4-FFF2-40B4-BE49-F238E27FC236}">
                  <a16:creationId xmlns:a16="http://schemas.microsoft.com/office/drawing/2014/main" id="{6BF64B52-B5A5-4648-A713-A335CB935802}"/>
                </a:ext>
              </a:extLst>
            </p:cNvPr>
            <p:cNvSpPr/>
            <p:nvPr/>
          </p:nvSpPr>
          <p:spPr>
            <a:xfrm>
              <a:off x="6605247" y="6338625"/>
              <a:ext cx="741194" cy="22141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Group 40">
            <a:extLst>
              <a:ext uri="{FF2B5EF4-FFF2-40B4-BE49-F238E27FC236}">
                <a16:creationId xmlns:a16="http://schemas.microsoft.com/office/drawing/2014/main" id="{D657C910-DFF7-434C-A3AF-712CEB27EF9D}"/>
              </a:ext>
            </a:extLst>
          </p:cNvPr>
          <p:cNvGrpSpPr/>
          <p:nvPr/>
        </p:nvGrpSpPr>
        <p:grpSpPr>
          <a:xfrm>
            <a:off x="8149083" y="994747"/>
            <a:ext cx="2209067" cy="2615915"/>
            <a:chOff x="8149083" y="994747"/>
            <a:chExt cx="2209067" cy="2615915"/>
          </a:xfrm>
        </p:grpSpPr>
        <p:sp>
          <p:nvSpPr>
            <p:cNvPr id="33" name="Rectangle 32">
              <a:extLst>
                <a:ext uri="{FF2B5EF4-FFF2-40B4-BE49-F238E27FC236}">
                  <a16:creationId xmlns:a16="http://schemas.microsoft.com/office/drawing/2014/main" id="{4B31F3AB-1F8A-4735-B000-0267BBEE9C22}"/>
                </a:ext>
              </a:extLst>
            </p:cNvPr>
            <p:cNvSpPr/>
            <p:nvPr/>
          </p:nvSpPr>
          <p:spPr>
            <a:xfrm>
              <a:off x="8149083" y="994747"/>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3">
              <a:extLst>
                <a:ext uri="{FF2B5EF4-FFF2-40B4-BE49-F238E27FC236}">
                  <a16:creationId xmlns:a16="http://schemas.microsoft.com/office/drawing/2014/main" id="{1DE0BA9E-39CF-4162-A1C4-E680F2D88E60}"/>
                </a:ext>
              </a:extLst>
            </p:cNvPr>
            <p:cNvSpPr/>
            <p:nvPr/>
          </p:nvSpPr>
          <p:spPr>
            <a:xfrm>
              <a:off x="9777858" y="994747"/>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4">
              <a:extLst>
                <a:ext uri="{FF2B5EF4-FFF2-40B4-BE49-F238E27FC236}">
                  <a16:creationId xmlns:a16="http://schemas.microsoft.com/office/drawing/2014/main" id="{ED9164EB-09CF-4B09-88D6-F733DFED6B66}"/>
                </a:ext>
              </a:extLst>
            </p:cNvPr>
            <p:cNvSpPr/>
            <p:nvPr/>
          </p:nvSpPr>
          <p:spPr>
            <a:xfrm>
              <a:off x="8149083" y="1480522"/>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a:extLst>
                <a:ext uri="{FF2B5EF4-FFF2-40B4-BE49-F238E27FC236}">
                  <a16:creationId xmlns:a16="http://schemas.microsoft.com/office/drawing/2014/main" id="{B6562373-C41A-4D86-9B15-3F0918A6FBEF}"/>
                </a:ext>
              </a:extLst>
            </p:cNvPr>
            <p:cNvSpPr/>
            <p:nvPr/>
          </p:nvSpPr>
          <p:spPr>
            <a:xfrm>
              <a:off x="9777858" y="1480521"/>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36">
              <a:extLst>
                <a:ext uri="{FF2B5EF4-FFF2-40B4-BE49-F238E27FC236}">
                  <a16:creationId xmlns:a16="http://schemas.microsoft.com/office/drawing/2014/main" id="{62F85F6F-91BC-49AA-B1FE-D008227B08F4}"/>
                </a:ext>
              </a:extLst>
            </p:cNvPr>
            <p:cNvSpPr/>
            <p:nvPr/>
          </p:nvSpPr>
          <p:spPr>
            <a:xfrm>
              <a:off x="8149083" y="1961122"/>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37">
              <a:extLst>
                <a:ext uri="{FF2B5EF4-FFF2-40B4-BE49-F238E27FC236}">
                  <a16:creationId xmlns:a16="http://schemas.microsoft.com/office/drawing/2014/main" id="{7F128DEA-3092-43D3-9CFC-101EB3D4813B}"/>
                </a:ext>
              </a:extLst>
            </p:cNvPr>
            <p:cNvSpPr/>
            <p:nvPr/>
          </p:nvSpPr>
          <p:spPr>
            <a:xfrm>
              <a:off x="9777858" y="1961121"/>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a:extLst>
                <a:ext uri="{FF2B5EF4-FFF2-40B4-BE49-F238E27FC236}">
                  <a16:creationId xmlns:a16="http://schemas.microsoft.com/office/drawing/2014/main" id="{C8399E44-EB3E-44F2-AC74-A77E966603BF}"/>
                </a:ext>
              </a:extLst>
            </p:cNvPr>
            <p:cNvSpPr/>
            <p:nvPr/>
          </p:nvSpPr>
          <p:spPr>
            <a:xfrm>
              <a:off x="8149083" y="3423825"/>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39">
              <a:extLst>
                <a:ext uri="{FF2B5EF4-FFF2-40B4-BE49-F238E27FC236}">
                  <a16:creationId xmlns:a16="http://schemas.microsoft.com/office/drawing/2014/main" id="{FB0CEE42-2FD3-40BD-80D7-3BF7FF0862E2}"/>
                </a:ext>
              </a:extLst>
            </p:cNvPr>
            <p:cNvSpPr/>
            <p:nvPr/>
          </p:nvSpPr>
          <p:spPr>
            <a:xfrm>
              <a:off x="9777858" y="3423824"/>
              <a:ext cx="580292" cy="1868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Slide Number Placeholder 1">
            <a:extLst>
              <a:ext uri="{FF2B5EF4-FFF2-40B4-BE49-F238E27FC236}">
                <a16:creationId xmlns:a16="http://schemas.microsoft.com/office/drawing/2014/main" id="{2FAE3023-1761-4491-A631-4EB8F96A0EFC}"/>
              </a:ext>
            </a:extLst>
          </p:cNvPr>
          <p:cNvSpPr>
            <a:spLocks noGrp="1"/>
          </p:cNvSpPr>
          <p:nvPr>
            <p:ph type="sldNum" sz="quarter" idx="12"/>
          </p:nvPr>
        </p:nvSpPr>
        <p:spPr/>
        <p:txBody>
          <a:bodyPr/>
          <a:lstStyle/>
          <a:p>
            <a:fld id="{67F0BCC8-1E2D-4B50-8785-42980CAEFD3A}" type="slidenum">
              <a:rPr lang="zh-CN" altLang="en-US" smtClean="0"/>
              <a:pPr/>
              <a:t>12</a:t>
            </a:fld>
            <a:endParaRPr lang="zh-CN" altLang="en-US" dirty="0"/>
          </a:p>
        </p:txBody>
      </p:sp>
    </p:spTree>
    <p:extLst>
      <p:ext uri="{BB962C8B-B14F-4D97-AF65-F5344CB8AC3E}">
        <p14:creationId xmlns:p14="http://schemas.microsoft.com/office/powerpoint/2010/main" val="9432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5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0767-E337-4F02-AE4D-915E4A6CE2CC}"/>
              </a:ext>
            </a:extLst>
          </p:cNvPr>
          <p:cNvSpPr>
            <a:spLocks noGrp="1"/>
          </p:cNvSpPr>
          <p:nvPr>
            <p:ph type="title"/>
          </p:nvPr>
        </p:nvSpPr>
        <p:spPr/>
        <p:txBody>
          <a:bodyPr/>
          <a:lstStyle/>
          <a:p>
            <a:endParaRPr lang="zh-CN" altLang="en-US"/>
          </a:p>
        </p:txBody>
      </p:sp>
      <p:sp>
        <p:nvSpPr>
          <p:cNvPr id="3" name="Title 1">
            <a:extLst>
              <a:ext uri="{FF2B5EF4-FFF2-40B4-BE49-F238E27FC236}">
                <a16:creationId xmlns:a16="http://schemas.microsoft.com/office/drawing/2014/main" id="{1FD4B1EF-DF7C-4B8D-A1B3-504D5C277825}"/>
              </a:ext>
            </a:extLst>
          </p:cNvPr>
          <p:cNvSpPr txBox="1">
            <a:spLocks/>
          </p:cNvSpPr>
          <p:nvPr/>
        </p:nvSpPr>
        <p:spPr bwMode="auto">
          <a:xfrm>
            <a:off x="2472349" y="2002481"/>
            <a:ext cx="10303653" cy="1701089"/>
          </a:xfrm>
          <a:prstGeom prst="rect">
            <a:avLst/>
          </a:prstGeom>
          <a:noFill/>
          <a:ln w="9525">
            <a:noFill/>
            <a:miter lim="800000"/>
          </a:ln>
        </p:spPr>
        <p:txBody>
          <a:bodyPr vert="horz" wrap="square" lIns="0" tIns="0" rIns="0" bIns="0" numCol="1" rtlCol="0" anchor="b" anchorCtr="0" compatLnSpc="1">
            <a:normAutofit/>
          </a:bodyPr>
          <a:lstStyle>
            <a:lvl1pPr algn="l" defTabSz="914400" rtl="0" eaLnBrk="1" latinLnBrk="0" hangingPunct="1">
              <a:lnSpc>
                <a:spcPct val="90000"/>
              </a:lnSpc>
              <a:spcBef>
                <a:spcPct val="0"/>
              </a:spcBef>
              <a:buNone/>
              <a:defRPr sz="3200" kern="1200">
                <a:solidFill>
                  <a:schemeClr val="tx1"/>
                </a:solidFill>
                <a:latin typeface="楷体" panose="02010609060101010101" pitchFamily="49" charset="-122"/>
                <a:ea typeface="楷体" panose="02010609060101010101" pitchFamily="49" charset="-122"/>
                <a:cs typeface="+mj-cs"/>
              </a:defRPr>
            </a:lvl1pPr>
          </a:lstStyle>
          <a:p>
            <a:r>
              <a:rPr lang="en-US" altLang="zh-CN" sz="6600" dirty="0"/>
              <a:t>Empirical Results</a:t>
            </a:r>
            <a:endParaRPr lang="zh-CN" altLang="en-US" sz="6600" dirty="0"/>
          </a:p>
        </p:txBody>
      </p:sp>
      <p:sp>
        <p:nvSpPr>
          <p:cNvPr id="4" name="Slide Number Placeholder 3">
            <a:extLst>
              <a:ext uri="{FF2B5EF4-FFF2-40B4-BE49-F238E27FC236}">
                <a16:creationId xmlns:a16="http://schemas.microsoft.com/office/drawing/2014/main" id="{E7E8A6BD-FE33-4688-B195-794CB60E54DF}"/>
              </a:ext>
            </a:extLst>
          </p:cNvPr>
          <p:cNvSpPr>
            <a:spLocks noGrp="1"/>
          </p:cNvSpPr>
          <p:nvPr>
            <p:ph type="sldNum" sz="quarter" idx="12"/>
          </p:nvPr>
        </p:nvSpPr>
        <p:spPr/>
        <p:txBody>
          <a:bodyPr/>
          <a:lstStyle/>
          <a:p>
            <a:fld id="{67F0BCC8-1E2D-4B50-8785-42980CAEFD3A}" type="slidenum">
              <a:rPr lang="zh-CN" altLang="en-US" smtClean="0"/>
              <a:pPr/>
              <a:t>13</a:t>
            </a:fld>
            <a:endParaRPr lang="zh-CN" altLang="en-US" dirty="0"/>
          </a:p>
        </p:txBody>
      </p:sp>
    </p:spTree>
    <p:extLst>
      <p:ext uri="{BB962C8B-B14F-4D97-AF65-F5344CB8AC3E}">
        <p14:creationId xmlns:p14="http://schemas.microsoft.com/office/powerpoint/2010/main" val="2382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2C6-E0DC-4E65-BBD9-A4061FF1F0EB}"/>
              </a:ext>
            </a:extLst>
          </p:cNvPr>
          <p:cNvSpPr>
            <a:spLocks noGrp="1"/>
          </p:cNvSpPr>
          <p:nvPr>
            <p:ph type="title"/>
          </p:nvPr>
        </p:nvSpPr>
        <p:spPr/>
        <p:txBody>
          <a:bodyPr/>
          <a:lstStyle/>
          <a:p>
            <a:r>
              <a:rPr lang="en-US" altLang="zh-CN" dirty="0"/>
              <a:t>Empirical Results</a:t>
            </a:r>
            <a:endParaRPr lang="zh-CN" altLang="en-US" dirty="0"/>
          </a:p>
        </p:txBody>
      </p:sp>
      <p:grpSp>
        <p:nvGrpSpPr>
          <p:cNvPr id="7" name="Group 6">
            <a:extLst>
              <a:ext uri="{FF2B5EF4-FFF2-40B4-BE49-F238E27FC236}">
                <a16:creationId xmlns:a16="http://schemas.microsoft.com/office/drawing/2014/main" id="{9F035229-C284-4F7F-B185-6CA6B01D3500}"/>
              </a:ext>
            </a:extLst>
          </p:cNvPr>
          <p:cNvGrpSpPr/>
          <p:nvPr/>
        </p:nvGrpSpPr>
        <p:grpSpPr>
          <a:xfrm>
            <a:off x="765392" y="939471"/>
            <a:ext cx="9313035" cy="1193280"/>
            <a:chOff x="765392" y="939471"/>
            <a:chExt cx="9313035" cy="1193280"/>
          </a:xfrm>
        </p:grpSpPr>
        <p:sp>
          <p:nvSpPr>
            <p:cNvPr id="3" name="Title 1">
              <a:extLst>
                <a:ext uri="{FF2B5EF4-FFF2-40B4-BE49-F238E27FC236}">
                  <a16:creationId xmlns:a16="http://schemas.microsoft.com/office/drawing/2014/main" id="{9DF25BB1-C30B-49BE-B7B7-D76709684907}"/>
                </a:ext>
              </a:extLst>
            </p:cNvPr>
            <p:cNvSpPr txBox="1">
              <a:spLocks/>
            </p:cNvSpPr>
            <p:nvPr/>
          </p:nvSpPr>
          <p:spPr bwMode="auto">
            <a:xfrm>
              <a:off x="765392" y="939471"/>
              <a:ext cx="9313035" cy="552451"/>
            </a:xfrm>
            <a:prstGeom prst="rect">
              <a:avLst/>
            </a:prstGeom>
            <a:noFill/>
            <a:ln w="9525">
              <a:noFill/>
              <a:miter lim="800000"/>
            </a:ln>
          </p:spPr>
          <p:txBody>
            <a:bodyPr vert="horz" wrap="square" lIns="0" tIns="0" rIns="0" bIns="0" numCol="1" rtlCol="0" anchor="b" anchorCtr="0" compatLnSpc="1">
              <a:normAutofit/>
            </a:bodyPr>
            <a:lstStyle>
              <a:lvl1pPr algn="l" defTabSz="914400" rtl="0" eaLnBrk="1" latinLnBrk="0" hangingPunct="1">
                <a:lnSpc>
                  <a:spcPct val="90000"/>
                </a:lnSpc>
                <a:spcBef>
                  <a:spcPct val="0"/>
                </a:spcBef>
                <a:buNone/>
                <a:defRPr sz="3200" kern="1200">
                  <a:solidFill>
                    <a:schemeClr val="tx1"/>
                  </a:solidFill>
                  <a:latin typeface="楷体" panose="02010609060101010101" pitchFamily="49" charset="-122"/>
                  <a:ea typeface="楷体" panose="02010609060101010101" pitchFamily="49" charset="-122"/>
                  <a:cs typeface="+mj-cs"/>
                </a:defRPr>
              </a:lvl1pPr>
            </a:lstStyle>
            <a:p>
              <a:r>
                <a:rPr lang="en-US" altLang="zh-CN" sz="2400" dirty="0">
                  <a:latin typeface="Times New Roman" panose="02020603050405020304" pitchFamily="18" charset="0"/>
                  <a:cs typeface="Times New Roman" panose="02020603050405020304" pitchFamily="18" charset="0"/>
                </a:rPr>
                <a:t>1.</a:t>
              </a:r>
              <a:r>
                <a:rPr lang="en-US" altLang="zh-CN" sz="2400" b="1" dirty="0">
                  <a:latin typeface="Times New Roman" panose="02020603050405020304" pitchFamily="18" charset="0"/>
                  <a:cs typeface="Times New Roman" panose="02020603050405020304" pitchFamily="18" charset="0"/>
                </a:rPr>
                <a:t>Asset Returns</a:t>
              </a:r>
              <a:endParaRPr lang="zh-CN" altLang="en-US" sz="2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9D9251-C842-46F8-B84B-371AFFFAB4D6}"/>
                </a:ext>
              </a:extLst>
            </p:cNvPr>
            <p:cNvPicPr>
              <a:picLocks noChangeAspect="1"/>
            </p:cNvPicPr>
            <p:nvPr/>
          </p:nvPicPr>
          <p:blipFill>
            <a:blip r:embed="rId3"/>
            <a:stretch>
              <a:fillRect/>
            </a:stretch>
          </p:blipFill>
          <p:spPr>
            <a:xfrm>
              <a:off x="3181611" y="1760448"/>
              <a:ext cx="5450518" cy="372303"/>
            </a:xfrm>
            <a:prstGeom prst="rect">
              <a:avLst/>
            </a:prstGeom>
          </p:spPr>
        </p:pic>
      </p:grpSp>
      <p:sp>
        <p:nvSpPr>
          <p:cNvPr id="6" name="TextBox 5">
            <a:extLst>
              <a:ext uri="{FF2B5EF4-FFF2-40B4-BE49-F238E27FC236}">
                <a16:creationId xmlns:a16="http://schemas.microsoft.com/office/drawing/2014/main" id="{9A1CD14E-4CDF-45A8-BBEB-9C35EC897072}"/>
              </a:ext>
            </a:extLst>
          </p:cNvPr>
          <p:cNvSpPr txBox="1"/>
          <p:nvPr/>
        </p:nvSpPr>
        <p:spPr>
          <a:xfrm>
            <a:off x="1206674" y="2132751"/>
            <a:ext cx="10985326" cy="1015663"/>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Control variables: </a:t>
            </a:r>
            <a:r>
              <a:rPr lang="en-US" altLang="zh-CN" i="1" dirty="0">
                <a:latin typeface="Times New Roman" panose="02020603050405020304" pitchFamily="18" charset="0"/>
                <a:cs typeface="Times New Roman" panose="02020603050405020304" pitchFamily="18" charset="0"/>
              </a:rPr>
              <a:t>Log(Fund Size), Expenses, fund age, Fund Flow, Fund Flow Volatility</a:t>
            </a:r>
          </a:p>
          <a:p>
            <a:r>
              <a:rPr lang="en-US" altLang="zh-CN" sz="2000" b="1" dirty="0">
                <a:latin typeface="Times New Roman" panose="02020603050405020304" pitchFamily="18" charset="0"/>
                <a:cs typeface="Times New Roman" panose="02020603050405020304" pitchFamily="18" charset="0"/>
              </a:rPr>
              <a:t>Fund and sponsor fixed effects: </a:t>
            </a:r>
            <a:r>
              <a:rPr lang="en-US" altLang="zh-CN" i="1" dirty="0">
                <a:latin typeface="Times New Roman" panose="02020603050405020304" pitchFamily="18" charset="0"/>
                <a:cs typeface="Times New Roman" panose="02020603050405020304" pitchFamily="18" charset="0"/>
              </a:rPr>
              <a:t>to account for time-invariant fund and sponsor characteristics</a:t>
            </a:r>
            <a:r>
              <a:rPr lang="en-US" altLang="zh-CN" dirty="0">
                <a:latin typeface="Times New Roman" panose="02020603050405020304" pitchFamily="18" charset="0"/>
                <a:cs typeface="Times New Roman" panose="02020603050405020304" pitchFamily="18" charset="0"/>
              </a:rPr>
              <a:t>.</a:t>
            </a:r>
          </a:p>
          <a:p>
            <a:r>
              <a:rPr lang="en-US" altLang="zh-CN" sz="2000" b="1" dirty="0">
                <a:latin typeface="Times New Roman" panose="02020603050405020304" pitchFamily="18" charset="0"/>
                <a:cs typeface="Times New Roman" panose="02020603050405020304" pitchFamily="18" charset="0"/>
              </a:rPr>
              <a:t>Year-fixed effects: </a:t>
            </a:r>
            <a:r>
              <a:rPr lang="en-US" altLang="zh-CN" i="1" dirty="0">
                <a:latin typeface="Times New Roman" panose="02020603050405020304" pitchFamily="18" charset="0"/>
                <a:cs typeface="Times New Roman" panose="02020603050405020304" pitchFamily="18" charset="0"/>
              </a:rPr>
              <a:t>to address a potential concern that interest rates might proxy for general macro trends</a:t>
            </a:r>
          </a:p>
        </p:txBody>
      </p:sp>
      <p:pic>
        <p:nvPicPr>
          <p:cNvPr id="9" name="Picture 8">
            <a:extLst>
              <a:ext uri="{FF2B5EF4-FFF2-40B4-BE49-F238E27FC236}">
                <a16:creationId xmlns:a16="http://schemas.microsoft.com/office/drawing/2014/main" id="{F11A4533-8D9E-4E47-BDA4-763ACE8F8E70}"/>
              </a:ext>
            </a:extLst>
          </p:cNvPr>
          <p:cNvPicPr>
            <a:picLocks noChangeAspect="1"/>
          </p:cNvPicPr>
          <p:nvPr/>
        </p:nvPicPr>
        <p:blipFill>
          <a:blip r:embed="rId4"/>
          <a:stretch>
            <a:fillRect/>
          </a:stretch>
        </p:blipFill>
        <p:spPr>
          <a:xfrm>
            <a:off x="468486" y="3206962"/>
            <a:ext cx="10876767" cy="2251785"/>
          </a:xfrm>
          <a:prstGeom prst="rect">
            <a:avLst/>
          </a:prstGeom>
        </p:spPr>
      </p:pic>
      <p:sp>
        <p:nvSpPr>
          <p:cNvPr id="12" name="TextBox 11">
            <a:extLst>
              <a:ext uri="{FF2B5EF4-FFF2-40B4-BE49-F238E27FC236}">
                <a16:creationId xmlns:a16="http://schemas.microsoft.com/office/drawing/2014/main" id="{9272B5B9-227E-47AE-92FE-6E583AD6832C}"/>
              </a:ext>
            </a:extLst>
          </p:cNvPr>
          <p:cNvSpPr txBox="1"/>
          <p:nvPr/>
        </p:nvSpPr>
        <p:spPr>
          <a:xfrm>
            <a:off x="1206674" y="5660361"/>
            <a:ext cx="10679678" cy="369332"/>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All regressions are at the weekly level. ***, **, * represent 1%, 5%, and 10% significance, respectively. </a:t>
            </a:r>
            <a:endParaRPr lang="zh-CN" altLang="en-US" b="1" i="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D072DB3-B505-4BC9-8305-2F5B139D4427}"/>
              </a:ext>
            </a:extLst>
          </p:cNvPr>
          <p:cNvSpPr txBox="1"/>
          <p:nvPr/>
        </p:nvSpPr>
        <p:spPr>
          <a:xfrm>
            <a:off x="930677" y="5456864"/>
            <a:ext cx="10330645" cy="923330"/>
          </a:xfrm>
          <a:prstGeom prst="rect">
            <a:avLst/>
          </a:prstGeom>
          <a:noFill/>
        </p:spPr>
        <p:txBody>
          <a:bodyPr wrap="square" rtlCol="0">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  </a:t>
            </a:r>
            <a:r>
              <a:rPr lang="en-US" altLang="zh-CN" dirty="0">
                <a:solidFill>
                  <a:schemeClr val="accent1"/>
                </a:solidFill>
                <a:latin typeface="Times New Roman" panose="02020603050405020304" pitchFamily="18" charset="0"/>
                <a:cs typeface="Times New Roman" panose="02020603050405020304" pitchFamily="18" charset="0"/>
              </a:rPr>
              <a:t>The results show that fund performance improves in periods of high interest rates. The effect is statistically and economically highly significant. It is consistent with our hypothesis that assets held by MMFs are highly correlated with the level of short-term rates. </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ADF30D-1BB7-4457-9085-FFC09F51084F}"/>
              </a:ext>
            </a:extLst>
          </p:cNvPr>
          <p:cNvSpPr>
            <a:spLocks noGrp="1"/>
          </p:cNvSpPr>
          <p:nvPr>
            <p:ph type="sldNum" sz="quarter" idx="12"/>
          </p:nvPr>
        </p:nvSpPr>
        <p:spPr/>
        <p:txBody>
          <a:bodyPr/>
          <a:lstStyle/>
          <a:p>
            <a:fld id="{67F0BCC8-1E2D-4B50-8785-42980CAEFD3A}" type="slidenum">
              <a:rPr lang="zh-CN" altLang="en-US" smtClean="0"/>
              <a:pPr/>
              <a:t>14</a:t>
            </a:fld>
            <a:endParaRPr lang="zh-CN" altLang="en-US" dirty="0"/>
          </a:p>
        </p:txBody>
      </p:sp>
      <p:sp>
        <p:nvSpPr>
          <p:cNvPr id="8" name="Rectangle 7">
            <a:extLst>
              <a:ext uri="{FF2B5EF4-FFF2-40B4-BE49-F238E27FC236}">
                <a16:creationId xmlns:a16="http://schemas.microsoft.com/office/drawing/2014/main" id="{77D972A6-F147-4AB2-B1B8-819AC34DDECC}"/>
              </a:ext>
            </a:extLst>
          </p:cNvPr>
          <p:cNvSpPr/>
          <p:nvPr/>
        </p:nvSpPr>
        <p:spPr>
          <a:xfrm>
            <a:off x="3966210" y="3429000"/>
            <a:ext cx="7379043" cy="312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56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5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5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8F0C-0880-488B-A4D0-5E6D9C042736}"/>
              </a:ext>
            </a:extLst>
          </p:cNvPr>
          <p:cNvSpPr>
            <a:spLocks noGrp="1"/>
          </p:cNvSpPr>
          <p:nvPr>
            <p:ph type="title"/>
          </p:nvPr>
        </p:nvSpPr>
        <p:spPr/>
        <p:txBody>
          <a:bodyPr/>
          <a:lstStyle/>
          <a:p>
            <a:r>
              <a:rPr lang="en-US" altLang="zh-CN" dirty="0"/>
              <a:t>Empirical Results</a:t>
            </a:r>
            <a:endParaRPr lang="zh-CN" altLang="en-US" dirty="0"/>
          </a:p>
        </p:txBody>
      </p:sp>
      <p:grpSp>
        <p:nvGrpSpPr>
          <p:cNvPr id="6" name="Group 5">
            <a:extLst>
              <a:ext uri="{FF2B5EF4-FFF2-40B4-BE49-F238E27FC236}">
                <a16:creationId xmlns:a16="http://schemas.microsoft.com/office/drawing/2014/main" id="{BCB92B91-8599-44B6-B871-2EB459955FAE}"/>
              </a:ext>
            </a:extLst>
          </p:cNvPr>
          <p:cNvGrpSpPr/>
          <p:nvPr/>
        </p:nvGrpSpPr>
        <p:grpSpPr>
          <a:xfrm>
            <a:off x="765392" y="939471"/>
            <a:ext cx="9313035" cy="1132737"/>
            <a:chOff x="765392" y="939471"/>
            <a:chExt cx="9313035" cy="1132737"/>
          </a:xfrm>
        </p:grpSpPr>
        <p:sp>
          <p:nvSpPr>
            <p:cNvPr id="3" name="Title 1">
              <a:extLst>
                <a:ext uri="{FF2B5EF4-FFF2-40B4-BE49-F238E27FC236}">
                  <a16:creationId xmlns:a16="http://schemas.microsoft.com/office/drawing/2014/main" id="{BFA6D990-72CC-419C-8E09-185D28CEE3B9}"/>
                </a:ext>
              </a:extLst>
            </p:cNvPr>
            <p:cNvSpPr txBox="1">
              <a:spLocks/>
            </p:cNvSpPr>
            <p:nvPr/>
          </p:nvSpPr>
          <p:spPr bwMode="auto">
            <a:xfrm>
              <a:off x="765392" y="939471"/>
              <a:ext cx="9313035" cy="552451"/>
            </a:xfrm>
            <a:prstGeom prst="rect">
              <a:avLst/>
            </a:prstGeom>
            <a:noFill/>
            <a:ln w="9525">
              <a:noFill/>
              <a:miter lim="800000"/>
            </a:ln>
          </p:spPr>
          <p:txBody>
            <a:bodyPr vert="horz" wrap="square" lIns="0" tIns="0" rIns="0" bIns="0" numCol="1" rtlCol="0" anchor="b" anchorCtr="0" compatLnSpc="1">
              <a:normAutofit fontScale="92500"/>
            </a:bodyPr>
            <a:lstStyle>
              <a:lvl1pPr algn="l" defTabSz="914400" rtl="0" eaLnBrk="1" latinLnBrk="0" hangingPunct="1">
                <a:lnSpc>
                  <a:spcPct val="90000"/>
                </a:lnSpc>
                <a:spcBef>
                  <a:spcPct val="0"/>
                </a:spcBef>
                <a:buNone/>
                <a:defRPr sz="3200" kern="1200">
                  <a:solidFill>
                    <a:schemeClr val="tx1"/>
                  </a:solidFill>
                  <a:latin typeface="楷体" panose="02010609060101010101" pitchFamily="49" charset="-122"/>
                  <a:ea typeface="楷体" panose="02010609060101010101" pitchFamily="49" charset="-122"/>
                  <a:cs typeface="+mj-cs"/>
                </a:defRPr>
              </a:lvl1pPr>
            </a:lstStyle>
            <a:p>
              <a:r>
                <a:rPr lang="en-US" altLang="zh-CN" sz="2400" dirty="0">
                  <a:latin typeface="Times New Roman" panose="02020603050405020304" pitchFamily="18" charset="0"/>
                  <a:cs typeface="Times New Roman" panose="02020603050405020304" pitchFamily="18" charset="0"/>
                </a:rPr>
                <a:t>2. </a:t>
              </a:r>
              <a:r>
                <a:rPr lang="en-US" altLang="zh-CN" sz="2600" b="1" dirty="0">
                  <a:latin typeface="Times New Roman" panose="02020603050405020304" pitchFamily="18" charset="0"/>
                  <a:cs typeface="Times New Roman" panose="02020603050405020304" pitchFamily="18" charset="0"/>
                </a:rPr>
                <a:t>Fund Flows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computed as a percentage change in total net assets of MMFs)</a:t>
              </a:r>
              <a:endParaRPr lang="zh-CN" altLang="en-US" sz="24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969142-68AC-41F0-8E0D-D2873C943638}"/>
                </a:ext>
              </a:extLst>
            </p:cNvPr>
            <p:cNvPicPr>
              <a:picLocks noChangeAspect="1"/>
            </p:cNvPicPr>
            <p:nvPr/>
          </p:nvPicPr>
          <p:blipFill>
            <a:blip r:embed="rId3"/>
            <a:stretch>
              <a:fillRect/>
            </a:stretch>
          </p:blipFill>
          <p:spPr>
            <a:xfrm>
              <a:off x="2743199" y="1592912"/>
              <a:ext cx="6050463" cy="479296"/>
            </a:xfrm>
            <a:prstGeom prst="rect">
              <a:avLst/>
            </a:prstGeom>
          </p:spPr>
        </p:pic>
      </p:grpSp>
      <p:pic>
        <p:nvPicPr>
          <p:cNvPr id="7" name="Picture 6">
            <a:extLst>
              <a:ext uri="{FF2B5EF4-FFF2-40B4-BE49-F238E27FC236}">
                <a16:creationId xmlns:a16="http://schemas.microsoft.com/office/drawing/2014/main" id="{49A8EF79-7DAD-43E3-9359-EFF1E4BF680C}"/>
              </a:ext>
            </a:extLst>
          </p:cNvPr>
          <p:cNvPicPr>
            <a:picLocks noChangeAspect="1"/>
          </p:cNvPicPr>
          <p:nvPr/>
        </p:nvPicPr>
        <p:blipFill>
          <a:blip r:embed="rId4"/>
          <a:stretch>
            <a:fillRect/>
          </a:stretch>
        </p:blipFill>
        <p:spPr>
          <a:xfrm>
            <a:off x="964504" y="1984526"/>
            <a:ext cx="10262992" cy="3125331"/>
          </a:xfrm>
          <a:prstGeom prst="rect">
            <a:avLst/>
          </a:prstGeom>
        </p:spPr>
      </p:pic>
      <p:sp>
        <p:nvSpPr>
          <p:cNvPr id="9" name="TextBox 8">
            <a:extLst>
              <a:ext uri="{FF2B5EF4-FFF2-40B4-BE49-F238E27FC236}">
                <a16:creationId xmlns:a16="http://schemas.microsoft.com/office/drawing/2014/main" id="{C121977B-DEDF-4302-BCA6-D7F7C17E17F5}"/>
              </a:ext>
            </a:extLst>
          </p:cNvPr>
          <p:cNvSpPr txBox="1"/>
          <p:nvPr/>
        </p:nvSpPr>
        <p:spPr>
          <a:xfrm>
            <a:off x="1106041" y="5140796"/>
            <a:ext cx="10330645" cy="1477328"/>
          </a:xfrm>
          <a:prstGeom prst="rect">
            <a:avLst/>
          </a:prstGeom>
          <a:noFill/>
        </p:spPr>
        <p:txBody>
          <a:bodyPr wrap="square" rtlCol="0">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  </a:t>
            </a:r>
          </a:p>
          <a:p>
            <a:r>
              <a:rPr lang="en-US" altLang="zh-CN" dirty="0">
                <a:solidFill>
                  <a:schemeClr val="accent1"/>
                </a:solidFill>
                <a:latin typeface="Times New Roman" panose="02020603050405020304" pitchFamily="18" charset="0"/>
                <a:cs typeface="Times New Roman" panose="02020603050405020304" pitchFamily="18" charset="0"/>
              </a:rPr>
              <a:t>1. Investors exhibit strong sensitivity to fund’s past returns. Form (1) and (2), the coefficient is positive and significant, meaning that when Fund Return decreases, the dependent variable Fund Flow will be negative, meaning that investors will leave MMFs. </a:t>
            </a:r>
          </a:p>
          <a:p>
            <a:r>
              <a:rPr lang="en-US" altLang="zh-CN" dirty="0">
                <a:solidFill>
                  <a:schemeClr val="accent1"/>
                </a:solidFill>
                <a:latin typeface="Times New Roman" panose="02020603050405020304" pitchFamily="18" charset="0"/>
                <a:cs typeface="Times New Roman" panose="02020603050405020304" pitchFamily="18" charset="0"/>
              </a:rPr>
              <a:t> </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1FEA5A1-4E7C-41C0-9E85-CE0B2C4326C0}"/>
              </a:ext>
            </a:extLst>
          </p:cNvPr>
          <p:cNvSpPr>
            <a:spLocks noGrp="1"/>
          </p:cNvSpPr>
          <p:nvPr>
            <p:ph type="sldNum" sz="quarter" idx="12"/>
          </p:nvPr>
        </p:nvSpPr>
        <p:spPr/>
        <p:txBody>
          <a:bodyPr/>
          <a:lstStyle/>
          <a:p>
            <a:fld id="{67F0BCC8-1E2D-4B50-8785-42980CAEFD3A}" type="slidenum">
              <a:rPr lang="zh-CN" altLang="en-US" smtClean="0"/>
              <a:pPr/>
              <a:t>15</a:t>
            </a:fld>
            <a:endParaRPr lang="zh-CN" altLang="en-US" dirty="0"/>
          </a:p>
        </p:txBody>
      </p:sp>
    </p:spTree>
    <p:extLst>
      <p:ext uri="{BB962C8B-B14F-4D97-AF65-F5344CB8AC3E}">
        <p14:creationId xmlns:p14="http://schemas.microsoft.com/office/powerpoint/2010/main" val="28771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553F-90BD-4A0D-819A-A723CC7A5102}"/>
              </a:ext>
            </a:extLst>
          </p:cNvPr>
          <p:cNvSpPr>
            <a:spLocks noGrp="1"/>
          </p:cNvSpPr>
          <p:nvPr>
            <p:ph type="title"/>
          </p:nvPr>
        </p:nvSpPr>
        <p:spPr/>
        <p:txBody>
          <a:bodyPr/>
          <a:lstStyle/>
          <a:p>
            <a:r>
              <a:rPr lang="en-US" altLang="zh-CN" dirty="0"/>
              <a:t>Empirical Results</a:t>
            </a:r>
            <a:endParaRPr lang="zh-CN" altLang="en-US" dirty="0"/>
          </a:p>
        </p:txBody>
      </p:sp>
      <p:pic>
        <p:nvPicPr>
          <p:cNvPr id="3" name="Picture 2">
            <a:extLst>
              <a:ext uri="{FF2B5EF4-FFF2-40B4-BE49-F238E27FC236}">
                <a16:creationId xmlns:a16="http://schemas.microsoft.com/office/drawing/2014/main" id="{47646651-A769-4E26-8493-19C73C619AD1}"/>
              </a:ext>
            </a:extLst>
          </p:cNvPr>
          <p:cNvPicPr>
            <a:picLocks noChangeAspect="1"/>
          </p:cNvPicPr>
          <p:nvPr/>
        </p:nvPicPr>
        <p:blipFill>
          <a:blip r:embed="rId2"/>
          <a:stretch>
            <a:fillRect/>
          </a:stretch>
        </p:blipFill>
        <p:spPr>
          <a:xfrm>
            <a:off x="964504" y="994970"/>
            <a:ext cx="10262992" cy="3125331"/>
          </a:xfrm>
          <a:prstGeom prst="rect">
            <a:avLst/>
          </a:prstGeom>
        </p:spPr>
      </p:pic>
      <p:sp>
        <p:nvSpPr>
          <p:cNvPr id="4" name="TextBox 3">
            <a:extLst>
              <a:ext uri="{FF2B5EF4-FFF2-40B4-BE49-F238E27FC236}">
                <a16:creationId xmlns:a16="http://schemas.microsoft.com/office/drawing/2014/main" id="{F0D279C5-793C-400B-825D-701FF6180017}"/>
              </a:ext>
            </a:extLst>
          </p:cNvPr>
          <p:cNvSpPr txBox="1"/>
          <p:nvPr/>
        </p:nvSpPr>
        <p:spPr>
          <a:xfrm>
            <a:off x="1106041" y="4120301"/>
            <a:ext cx="10330645" cy="203132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Next,  we aim to understand if there is any non-linearity in this flow-performance relationship as Fed rate approaches the zero lower bound. Thus, in (3)&amp;(4), we introduce an indicator </a:t>
            </a:r>
            <a:r>
              <a:rPr lang="en-US" altLang="zh-CN" b="1" i="1" dirty="0">
                <a:latin typeface="Times New Roman" panose="02020603050405020304" pitchFamily="18" charset="0"/>
                <a:cs typeface="Times New Roman" panose="02020603050405020304" pitchFamily="18" charset="0"/>
              </a:rPr>
              <a:t>Low Rate</a:t>
            </a:r>
            <a:r>
              <a:rPr lang="en-US" altLang="zh-CN" dirty="0">
                <a:latin typeface="Times New Roman" panose="02020603050405020304" pitchFamily="18" charset="0"/>
                <a:cs typeface="Times New Roman" panose="02020603050405020304" pitchFamily="18" charset="0"/>
              </a:rPr>
              <a:t>, which will equal to 1 when Fed rate is less than 1%,  and 0 otherwise. </a:t>
            </a:r>
            <a:r>
              <a:rPr lang="en-US" altLang="zh-CN" b="1" i="1" dirty="0">
                <a:latin typeface="Times New Roman" panose="02020603050405020304" pitchFamily="18" charset="0"/>
                <a:cs typeface="Times New Roman" panose="02020603050405020304" pitchFamily="18" charset="0"/>
              </a:rPr>
              <a:t> </a:t>
            </a:r>
          </a:p>
          <a:p>
            <a:pPr marL="342900" indent="-342900">
              <a:buAutoNum type="arabicPeriod" startAt="2"/>
            </a:pPr>
            <a:endParaRPr lang="en-US" altLang="zh-CN" b="1" i="1" dirty="0">
              <a:solidFill>
                <a:schemeClr val="accent1"/>
              </a:solidFill>
              <a:latin typeface="Times New Roman" panose="02020603050405020304" pitchFamily="18" charset="0"/>
              <a:cs typeface="Times New Roman" panose="02020603050405020304" pitchFamily="18" charset="0"/>
            </a:endParaRPr>
          </a:p>
          <a:p>
            <a:endParaRPr lang="en-US" altLang="zh-CN" dirty="0">
              <a:solidFill>
                <a:schemeClr val="accent1"/>
              </a:solidFill>
              <a:latin typeface="Times New Roman" panose="02020603050405020304" pitchFamily="18" charset="0"/>
              <a:cs typeface="Times New Roman" panose="02020603050405020304" pitchFamily="18" charset="0"/>
            </a:endParaRPr>
          </a:p>
          <a:p>
            <a:endParaRPr lang="en-US" altLang="zh-CN" dirty="0">
              <a:solidFill>
                <a:schemeClr val="accent1"/>
              </a:solidFill>
              <a:latin typeface="Times New Roman" panose="02020603050405020304" pitchFamily="18" charset="0"/>
              <a:cs typeface="Times New Roman" panose="02020603050405020304" pitchFamily="18" charset="0"/>
            </a:endParaRPr>
          </a:p>
          <a:p>
            <a:r>
              <a:rPr lang="en-US" altLang="zh-CN" dirty="0">
                <a:solidFill>
                  <a:schemeClr val="accent1"/>
                </a:solidFill>
                <a:latin typeface="Times New Roman" panose="02020603050405020304" pitchFamily="18" charset="0"/>
                <a:cs typeface="Times New Roman" panose="02020603050405020304" pitchFamily="18" charset="0"/>
              </a:rPr>
              <a:t> </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0F5FDFE-ADBD-4B21-A9D5-247F6EBCE2B3}"/>
              </a:ext>
            </a:extLst>
          </p:cNvPr>
          <p:cNvSpPr/>
          <p:nvPr/>
        </p:nvSpPr>
        <p:spPr>
          <a:xfrm>
            <a:off x="4543425" y="1657350"/>
            <a:ext cx="1076325" cy="619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E0488694-D866-40A7-AB93-288B3BD21833}"/>
              </a:ext>
            </a:extLst>
          </p:cNvPr>
          <p:cNvSpPr/>
          <p:nvPr/>
        </p:nvSpPr>
        <p:spPr>
          <a:xfrm>
            <a:off x="8343900" y="1628948"/>
            <a:ext cx="1076325" cy="1190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Slide Number Placeholder 6">
            <a:extLst>
              <a:ext uri="{FF2B5EF4-FFF2-40B4-BE49-F238E27FC236}">
                <a16:creationId xmlns:a16="http://schemas.microsoft.com/office/drawing/2014/main" id="{2C1987CA-72E9-4687-80D0-174CB66C8CEC}"/>
              </a:ext>
            </a:extLst>
          </p:cNvPr>
          <p:cNvSpPr>
            <a:spLocks noGrp="1"/>
          </p:cNvSpPr>
          <p:nvPr>
            <p:ph type="sldNum" sz="quarter" idx="12"/>
          </p:nvPr>
        </p:nvSpPr>
        <p:spPr/>
        <p:txBody>
          <a:bodyPr/>
          <a:lstStyle/>
          <a:p>
            <a:fld id="{67F0BCC8-1E2D-4B50-8785-42980CAEFD3A}" type="slidenum">
              <a:rPr lang="zh-CN" altLang="en-US" smtClean="0"/>
              <a:pPr/>
              <a:t>16</a:t>
            </a:fld>
            <a:endParaRPr lang="zh-CN" altLang="en-US" dirty="0"/>
          </a:p>
        </p:txBody>
      </p:sp>
      <p:sp>
        <p:nvSpPr>
          <p:cNvPr id="8" name="Rectangle 7">
            <a:extLst>
              <a:ext uri="{FF2B5EF4-FFF2-40B4-BE49-F238E27FC236}">
                <a16:creationId xmlns:a16="http://schemas.microsoft.com/office/drawing/2014/main" id="{CB84FD30-AB05-4FB3-9CED-5E9535A03AF7}"/>
              </a:ext>
            </a:extLst>
          </p:cNvPr>
          <p:cNvSpPr/>
          <p:nvPr/>
        </p:nvSpPr>
        <p:spPr>
          <a:xfrm>
            <a:off x="1106040" y="5069288"/>
            <a:ext cx="10438259" cy="1200329"/>
          </a:xfrm>
          <a:prstGeom prst="rect">
            <a:avLst/>
          </a:prstGeom>
        </p:spPr>
        <p:txBody>
          <a:bodyPr wrap="square">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  </a:t>
            </a:r>
            <a:r>
              <a:rPr lang="en-US" altLang="zh-CN" dirty="0">
                <a:solidFill>
                  <a:schemeClr val="accent1"/>
                </a:solidFill>
                <a:latin typeface="Times New Roman" panose="02020603050405020304" pitchFamily="18" charset="0"/>
                <a:cs typeface="Times New Roman" panose="02020603050405020304" pitchFamily="18" charset="0"/>
              </a:rPr>
              <a:t>The flow-performance relationship is stronger in periods of low interest rates as the coefficient of the interaction term is positive and highly significant. From (3), we observe that investors are about twice as sensitive to changes in fund performance during the period of Low Rate. This further underscores the need for funds to adjust their operating strategies along various dimensions, such as exit, risk taking, and cost policy.</a:t>
            </a:r>
          </a:p>
        </p:txBody>
      </p:sp>
    </p:spTree>
    <p:extLst>
      <p:ext uri="{BB962C8B-B14F-4D97-AF65-F5344CB8AC3E}">
        <p14:creationId xmlns:p14="http://schemas.microsoft.com/office/powerpoint/2010/main" val="233935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B127-A5BF-43B6-AC6E-AB58BAE3C08A}"/>
              </a:ext>
            </a:extLst>
          </p:cNvPr>
          <p:cNvSpPr>
            <a:spLocks noGrp="1"/>
          </p:cNvSpPr>
          <p:nvPr>
            <p:ph type="title"/>
          </p:nvPr>
        </p:nvSpPr>
        <p:spPr/>
        <p:txBody>
          <a:bodyPr/>
          <a:lstStyle/>
          <a:p>
            <a:r>
              <a:rPr lang="en-US" altLang="zh-CN" dirty="0"/>
              <a:t>Empirical Results</a:t>
            </a:r>
            <a:endParaRPr lang="zh-CN" altLang="en-US" dirty="0"/>
          </a:p>
        </p:txBody>
      </p:sp>
      <p:sp>
        <p:nvSpPr>
          <p:cNvPr id="3" name="TextBox 2">
            <a:extLst>
              <a:ext uri="{FF2B5EF4-FFF2-40B4-BE49-F238E27FC236}">
                <a16:creationId xmlns:a16="http://schemas.microsoft.com/office/drawing/2014/main" id="{F52AA1A5-9170-450D-A1FE-12B2407C9DB0}"/>
              </a:ext>
            </a:extLst>
          </p:cNvPr>
          <p:cNvSpPr txBox="1"/>
          <p:nvPr/>
        </p:nvSpPr>
        <p:spPr>
          <a:xfrm>
            <a:off x="1195387" y="1724024"/>
            <a:ext cx="9801225" cy="3108543"/>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In this section, authors evaluate MMFs’ behavior around the forward-guidance policy announcements using an </a:t>
            </a:r>
            <a:r>
              <a:rPr lang="en-US" altLang="zh-CN" sz="2800" b="1" i="1" dirty="0">
                <a:latin typeface="Times New Roman" panose="02020603050405020304" pitchFamily="18" charset="0"/>
                <a:cs typeface="Times New Roman" panose="02020603050405020304" pitchFamily="18" charset="0"/>
              </a:rPr>
              <a:t>event-study methodology</a:t>
            </a:r>
            <a:r>
              <a:rPr lang="en-US" altLang="zh-CN" sz="2400" dirty="0">
                <a:latin typeface="Times New Roman" panose="02020603050405020304" pitchFamily="18" charset="0"/>
                <a:cs typeface="Times New Roman" panose="02020603050405020304" pitchFamily="18" charset="0"/>
              </a:rPr>
              <a:t>.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 They first analyze changes in </a:t>
            </a:r>
            <a:r>
              <a:rPr lang="en-US" altLang="zh-CN" sz="2400" b="1" dirty="0">
                <a:latin typeface="Times New Roman" panose="02020603050405020304" pitchFamily="18" charset="0"/>
                <a:cs typeface="Times New Roman" panose="02020603050405020304" pitchFamily="18" charset="0"/>
              </a:rPr>
              <a:t>fund behavior in </a:t>
            </a:r>
            <a:r>
              <a:rPr lang="en-US" altLang="zh-CN" sz="2400" b="1" dirty="0">
                <a:solidFill>
                  <a:srgbClr val="FF0000"/>
                </a:solidFill>
                <a:latin typeface="Times New Roman" panose="02020603050405020304" pitchFamily="18" charset="0"/>
                <a:cs typeface="Times New Roman" panose="02020603050405020304" pitchFamily="18" charset="0"/>
              </a:rPr>
              <a:t>the time series</a:t>
            </a:r>
            <a:r>
              <a:rPr lang="en-US" altLang="zh-CN" sz="2400" dirty="0">
                <a:latin typeface="Times New Roman" panose="02020603050405020304" pitchFamily="18" charset="0"/>
                <a:cs typeface="Times New Roman" panose="02020603050405020304" pitchFamily="18" charset="0"/>
              </a:rPr>
              <a:t>—before and after FOMC events.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 Subsequently, they explore </a:t>
            </a:r>
            <a:r>
              <a:rPr lang="en-US" altLang="zh-CN" sz="2400" b="1" dirty="0">
                <a:solidFill>
                  <a:srgbClr val="FF0000"/>
                </a:solidFill>
                <a:latin typeface="Times New Roman" panose="02020603050405020304" pitchFamily="18" charset="0"/>
                <a:cs typeface="Times New Roman" panose="02020603050405020304" pitchFamily="18" charset="0"/>
              </a:rPr>
              <a:t>the cross-section </a:t>
            </a:r>
            <a:r>
              <a:rPr lang="en-US" altLang="zh-CN" sz="2400" dirty="0">
                <a:latin typeface="Times New Roman" panose="02020603050405020304" pitchFamily="18" charset="0"/>
                <a:cs typeface="Times New Roman" panose="02020603050405020304" pitchFamily="18" charset="0"/>
              </a:rPr>
              <a:t>of MMFs </a:t>
            </a:r>
            <a:r>
              <a:rPr lang="en-US" altLang="zh-CN" sz="2400" b="1" dirty="0">
                <a:latin typeface="Times New Roman" panose="02020603050405020304" pitchFamily="18" charset="0"/>
                <a:cs typeface="Times New Roman" panose="02020603050405020304" pitchFamily="18" charset="0"/>
              </a:rPr>
              <a:t>with respect to their sponsor types.</a:t>
            </a:r>
            <a:endParaRPr lang="zh-CN" alt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E64DFE-9E89-4634-8F3A-95095CD01A84}"/>
              </a:ext>
            </a:extLst>
          </p:cNvPr>
          <p:cNvSpPr>
            <a:spLocks noGrp="1"/>
          </p:cNvSpPr>
          <p:nvPr>
            <p:ph type="sldNum" sz="quarter" idx="12"/>
          </p:nvPr>
        </p:nvSpPr>
        <p:spPr/>
        <p:txBody>
          <a:bodyPr/>
          <a:lstStyle/>
          <a:p>
            <a:fld id="{67F0BCC8-1E2D-4B50-8785-42980CAEFD3A}" type="slidenum">
              <a:rPr lang="zh-CN" altLang="en-US" smtClean="0"/>
              <a:pPr/>
              <a:t>17</a:t>
            </a:fld>
            <a:endParaRPr lang="zh-CN" altLang="en-US" dirty="0"/>
          </a:p>
        </p:txBody>
      </p:sp>
    </p:spTree>
    <p:extLst>
      <p:ext uri="{BB962C8B-B14F-4D97-AF65-F5344CB8AC3E}">
        <p14:creationId xmlns:p14="http://schemas.microsoft.com/office/powerpoint/2010/main" val="2342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9FE5-ADED-4B9D-80FA-0524B5144308}"/>
              </a:ext>
            </a:extLst>
          </p:cNvPr>
          <p:cNvSpPr>
            <a:spLocks noGrp="1"/>
          </p:cNvSpPr>
          <p:nvPr>
            <p:ph type="title"/>
          </p:nvPr>
        </p:nvSpPr>
        <p:spPr/>
        <p:txBody>
          <a:bodyPr/>
          <a:lstStyle/>
          <a:p>
            <a:r>
              <a:rPr lang="en-US" altLang="zh-CN" dirty="0"/>
              <a:t>Empirical Results</a:t>
            </a:r>
            <a:endParaRPr lang="zh-CN" altLang="en-US" dirty="0"/>
          </a:p>
        </p:txBody>
      </p:sp>
      <p:grpSp>
        <p:nvGrpSpPr>
          <p:cNvPr id="5" name="Group 4">
            <a:extLst>
              <a:ext uri="{FF2B5EF4-FFF2-40B4-BE49-F238E27FC236}">
                <a16:creationId xmlns:a16="http://schemas.microsoft.com/office/drawing/2014/main" id="{D1B618E7-70AD-41D1-A2DE-3F7FFFF39588}"/>
              </a:ext>
            </a:extLst>
          </p:cNvPr>
          <p:cNvGrpSpPr/>
          <p:nvPr/>
        </p:nvGrpSpPr>
        <p:grpSpPr>
          <a:xfrm>
            <a:off x="933450" y="1143000"/>
            <a:ext cx="9220200" cy="953604"/>
            <a:chOff x="933450" y="1143000"/>
            <a:chExt cx="9220200" cy="953604"/>
          </a:xfrm>
        </p:grpSpPr>
        <p:sp>
          <p:nvSpPr>
            <p:cNvPr id="3" name="TextBox 2">
              <a:extLst>
                <a:ext uri="{FF2B5EF4-FFF2-40B4-BE49-F238E27FC236}">
                  <a16:creationId xmlns:a16="http://schemas.microsoft.com/office/drawing/2014/main" id="{E48813C4-A7A4-4524-BA49-655286194579}"/>
                </a:ext>
              </a:extLst>
            </p:cNvPr>
            <p:cNvSpPr txBox="1"/>
            <p:nvPr/>
          </p:nvSpPr>
          <p:spPr>
            <a:xfrm>
              <a:off x="933450" y="1143000"/>
              <a:ext cx="92202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Time-Series Evidence</a:t>
              </a:r>
              <a:endParaRPr lang="zh-CN" altLang="en-US"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C03DA84-E308-4629-9D3C-849056504F17}"/>
                </a:ext>
              </a:extLst>
            </p:cNvPr>
            <p:cNvPicPr>
              <a:picLocks noChangeAspect="1"/>
            </p:cNvPicPr>
            <p:nvPr/>
          </p:nvPicPr>
          <p:blipFill>
            <a:blip r:embed="rId3"/>
            <a:stretch>
              <a:fillRect/>
            </a:stretch>
          </p:blipFill>
          <p:spPr>
            <a:xfrm>
              <a:off x="3381375" y="1721764"/>
              <a:ext cx="4610100" cy="374840"/>
            </a:xfrm>
            <a:prstGeom prst="rect">
              <a:avLst/>
            </a:prstGeom>
          </p:spPr>
        </p:pic>
      </p:grpSp>
      <p:sp>
        <p:nvSpPr>
          <p:cNvPr id="6" name="TextBox 5">
            <a:extLst>
              <a:ext uri="{FF2B5EF4-FFF2-40B4-BE49-F238E27FC236}">
                <a16:creationId xmlns:a16="http://schemas.microsoft.com/office/drawing/2014/main" id="{402A49EC-1C0C-4B0C-884A-510A81CA907B}"/>
              </a:ext>
            </a:extLst>
          </p:cNvPr>
          <p:cNvSpPr txBox="1"/>
          <p:nvPr/>
        </p:nvSpPr>
        <p:spPr>
          <a:xfrm>
            <a:off x="790575" y="2828924"/>
            <a:ext cx="10534650" cy="2492990"/>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The authors use a generic dependent variable, </a:t>
            </a:r>
            <a:r>
              <a:rPr lang="en-US" altLang="zh-CN" sz="2400" b="1" dirty="0">
                <a:latin typeface="Times New Roman" panose="02020603050405020304" pitchFamily="18" charset="0"/>
                <a:cs typeface="Times New Roman" panose="02020603050405020304" pitchFamily="18" charset="0"/>
              </a:rPr>
              <a:t>Fund Strategy</a:t>
            </a:r>
            <a:r>
              <a:rPr lang="en-US" altLang="zh-CN" dirty="0">
                <a:latin typeface="Times New Roman" panose="02020603050405020304" pitchFamily="18" charset="0"/>
                <a:cs typeface="Times New Roman" panose="02020603050405020304" pitchFamily="18" charset="0"/>
              </a:rPr>
              <a:t>, to measure </a:t>
            </a:r>
            <a:r>
              <a:rPr lang="en-US" altLang="zh-CN" sz="2400" b="1" dirty="0">
                <a:solidFill>
                  <a:srgbClr val="FF0000"/>
                </a:solidFill>
                <a:latin typeface="Times New Roman" panose="02020603050405020304" pitchFamily="18" charset="0"/>
                <a:cs typeface="Times New Roman" panose="02020603050405020304" pitchFamily="18" charset="0"/>
              </a:rPr>
              <a:t>three</a:t>
            </a:r>
            <a:r>
              <a:rPr lang="en-US" altLang="zh-CN" sz="2400" b="1" dirty="0">
                <a:latin typeface="Times New Roman" panose="02020603050405020304" pitchFamily="18" charset="0"/>
                <a:cs typeface="Times New Roman" panose="02020603050405020304" pitchFamily="18" charset="0"/>
              </a:rPr>
              <a:t> dimensions of fund adjustments: </a:t>
            </a:r>
            <a:r>
              <a:rPr lang="en-US" altLang="zh-CN" sz="2000" b="1" dirty="0">
                <a:solidFill>
                  <a:srgbClr val="FF0000"/>
                </a:solidFill>
                <a:latin typeface="Times New Roman" panose="02020603050405020304" pitchFamily="18" charset="0"/>
                <a:cs typeface="Times New Roman" panose="02020603050405020304" pitchFamily="18" charset="0"/>
              </a:rPr>
              <a:t>exit, risk taking, and expense policy</a:t>
            </a:r>
            <a:r>
              <a:rPr lang="en-US" altLang="zh-CN" dirty="0">
                <a:latin typeface="Times New Roman" panose="02020603050405020304" pitchFamily="18" charset="0"/>
                <a:cs typeface="Times New Roman" panose="02020603050405020304" pitchFamily="18" charset="0"/>
              </a:rPr>
              <a:t>. </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Our independent variable of interest in all tests is </a:t>
            </a:r>
            <a:r>
              <a:rPr lang="en-US" altLang="zh-CN" b="1" dirty="0">
                <a:latin typeface="Times New Roman" panose="02020603050405020304" pitchFamily="18" charset="0"/>
                <a:cs typeface="Times New Roman" panose="02020603050405020304" pitchFamily="18" charset="0"/>
              </a:rPr>
              <a:t>Event</a:t>
            </a:r>
            <a:r>
              <a:rPr lang="en-US" altLang="zh-CN" dirty="0">
                <a:latin typeface="Times New Roman" panose="02020603050405020304" pitchFamily="18" charset="0"/>
                <a:cs typeface="Times New Roman" panose="02020603050405020304" pitchFamily="18" charset="0"/>
              </a:rPr>
              <a:t>, an indicator variable equal to 1 for the period after the event date (</a:t>
            </a:r>
            <a:r>
              <a:rPr lang="en-US" altLang="zh-CN" b="1" dirty="0">
                <a:latin typeface="Times New Roman" panose="02020603050405020304" pitchFamily="18" charset="0"/>
                <a:cs typeface="Times New Roman" panose="02020603050405020304" pitchFamily="18" charset="0"/>
              </a:rPr>
              <a:t>short or long</a:t>
            </a:r>
            <a:r>
              <a:rPr lang="en-US" altLang="zh-CN" dirty="0">
                <a:latin typeface="Times New Roman" panose="02020603050405020304" pitchFamily="18" charset="0"/>
                <a:cs typeface="Times New Roman" panose="02020603050405020304" pitchFamily="18" charset="0"/>
              </a:rPr>
              <a:t>), and 0 beforehand. They also include a set of controls like before.</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These are measured as of January 2006 to account for any endogenous movement in observables due to monetary shocks.</a:t>
            </a:r>
            <a:endParaRPr lang="zh-CN" altLang="en-US"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DADACDD-0946-494E-815B-9C90C793547D}"/>
              </a:ext>
            </a:extLst>
          </p:cNvPr>
          <p:cNvSpPr>
            <a:spLocks noGrp="1"/>
          </p:cNvSpPr>
          <p:nvPr>
            <p:ph type="sldNum" sz="quarter" idx="12"/>
          </p:nvPr>
        </p:nvSpPr>
        <p:spPr/>
        <p:txBody>
          <a:bodyPr/>
          <a:lstStyle/>
          <a:p>
            <a:fld id="{67F0BCC8-1E2D-4B50-8785-42980CAEFD3A}" type="slidenum">
              <a:rPr lang="zh-CN" altLang="en-US" smtClean="0"/>
              <a:pPr/>
              <a:t>18</a:t>
            </a:fld>
            <a:endParaRPr lang="zh-CN" altLang="en-US" dirty="0"/>
          </a:p>
        </p:txBody>
      </p:sp>
    </p:spTree>
    <p:extLst>
      <p:ext uri="{BB962C8B-B14F-4D97-AF65-F5344CB8AC3E}">
        <p14:creationId xmlns:p14="http://schemas.microsoft.com/office/powerpoint/2010/main" val="5570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3FC6-364C-470F-9BCA-A175F963F462}"/>
              </a:ext>
            </a:extLst>
          </p:cNvPr>
          <p:cNvSpPr>
            <a:spLocks noGrp="1"/>
          </p:cNvSpPr>
          <p:nvPr>
            <p:ph type="title"/>
          </p:nvPr>
        </p:nvSpPr>
        <p:spPr/>
        <p:txBody>
          <a:bodyPr/>
          <a:lstStyle/>
          <a:p>
            <a:r>
              <a:rPr lang="en-US" altLang="zh-CN" dirty="0"/>
              <a:t>Empirical Results</a:t>
            </a:r>
            <a:endParaRPr lang="zh-CN" altLang="en-US" dirty="0"/>
          </a:p>
        </p:txBody>
      </p:sp>
      <p:grpSp>
        <p:nvGrpSpPr>
          <p:cNvPr id="3" name="Group 2">
            <a:extLst>
              <a:ext uri="{FF2B5EF4-FFF2-40B4-BE49-F238E27FC236}">
                <a16:creationId xmlns:a16="http://schemas.microsoft.com/office/drawing/2014/main" id="{5CBCEF96-68DC-477F-9845-FE6E39BB47A2}"/>
              </a:ext>
            </a:extLst>
          </p:cNvPr>
          <p:cNvGrpSpPr/>
          <p:nvPr/>
        </p:nvGrpSpPr>
        <p:grpSpPr>
          <a:xfrm>
            <a:off x="933450" y="1143000"/>
            <a:ext cx="9220200" cy="953604"/>
            <a:chOff x="933450" y="1143000"/>
            <a:chExt cx="9220200" cy="953604"/>
          </a:xfrm>
        </p:grpSpPr>
        <p:sp>
          <p:nvSpPr>
            <p:cNvPr id="4" name="TextBox 3">
              <a:extLst>
                <a:ext uri="{FF2B5EF4-FFF2-40B4-BE49-F238E27FC236}">
                  <a16:creationId xmlns:a16="http://schemas.microsoft.com/office/drawing/2014/main" id="{F5C289B9-73F9-4F7B-8867-DCBBC105FB67}"/>
                </a:ext>
              </a:extLst>
            </p:cNvPr>
            <p:cNvSpPr txBox="1"/>
            <p:nvPr/>
          </p:nvSpPr>
          <p:spPr>
            <a:xfrm>
              <a:off x="933450" y="1143000"/>
              <a:ext cx="92202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Time-Series Evidence – </a:t>
              </a:r>
              <a:r>
                <a:rPr lang="en-US" altLang="zh-CN" sz="2400" b="1" dirty="0">
                  <a:solidFill>
                    <a:srgbClr val="FF0000"/>
                  </a:solidFill>
                  <a:latin typeface="Times New Roman" panose="02020603050405020304" pitchFamily="18" charset="0"/>
                  <a:cs typeface="Times New Roman" panose="02020603050405020304" pitchFamily="18" charset="0"/>
                </a:rPr>
                <a:t>exit strategy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71B2E19-21FA-4D2E-BED6-A41EB350D48C}"/>
                </a:ext>
              </a:extLst>
            </p:cNvPr>
            <p:cNvPicPr>
              <a:picLocks noChangeAspect="1"/>
            </p:cNvPicPr>
            <p:nvPr/>
          </p:nvPicPr>
          <p:blipFill>
            <a:blip r:embed="rId2"/>
            <a:stretch>
              <a:fillRect/>
            </a:stretch>
          </p:blipFill>
          <p:spPr>
            <a:xfrm>
              <a:off x="3381375" y="1721764"/>
              <a:ext cx="4610100" cy="374840"/>
            </a:xfrm>
            <a:prstGeom prst="rect">
              <a:avLst/>
            </a:prstGeom>
          </p:spPr>
        </p:pic>
      </p:grpSp>
      <p:sp>
        <p:nvSpPr>
          <p:cNvPr id="6" name="TextBox 5">
            <a:extLst>
              <a:ext uri="{FF2B5EF4-FFF2-40B4-BE49-F238E27FC236}">
                <a16:creationId xmlns:a16="http://schemas.microsoft.com/office/drawing/2014/main" id="{B08A1143-FBF5-4F35-9C66-5C182271BDA5}"/>
              </a:ext>
            </a:extLst>
          </p:cNvPr>
          <p:cNvSpPr txBox="1"/>
          <p:nvPr/>
        </p:nvSpPr>
        <p:spPr>
          <a:xfrm>
            <a:off x="933450" y="2585178"/>
            <a:ext cx="10848975" cy="1477328"/>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Fund Strategy </a:t>
            </a:r>
            <a:r>
              <a:rPr lang="en-US" altLang="zh-CN" dirty="0">
                <a:latin typeface="Times New Roman" panose="02020603050405020304" pitchFamily="18" charset="0"/>
                <a:cs typeface="Times New Roman" panose="02020603050405020304" pitchFamily="18" charset="0"/>
              </a:rPr>
              <a:t>now stands for the </a:t>
            </a:r>
            <a:r>
              <a:rPr lang="en-US" altLang="zh-CN" b="1" dirty="0">
                <a:latin typeface="Times New Roman" panose="02020603050405020304" pitchFamily="18" charset="0"/>
                <a:cs typeface="Times New Roman" panose="02020603050405020304" pitchFamily="18" charset="0"/>
              </a:rPr>
              <a:t>dependent variables </a:t>
            </a:r>
            <a:r>
              <a:rPr lang="en-US" altLang="zh-CN" b="1" dirty="0">
                <a:solidFill>
                  <a:srgbClr val="FF0000"/>
                </a:solidFill>
                <a:latin typeface="Times New Roman" panose="02020603050405020304" pitchFamily="18" charset="0"/>
                <a:cs typeface="Times New Roman" panose="02020603050405020304" pitchFamily="18" charset="0"/>
              </a:rPr>
              <a:t># Funds</a:t>
            </a:r>
            <a:r>
              <a:rPr lang="en-US" altLang="zh-CN" dirty="0">
                <a:latin typeface="Times New Roman" panose="02020603050405020304" pitchFamily="18" charset="0"/>
                <a:cs typeface="Times New Roman" panose="02020603050405020304" pitchFamily="18" charset="0"/>
              </a:rPr>
              <a:t> and </a:t>
            </a:r>
            <a:r>
              <a:rPr lang="en-US" altLang="zh-CN" b="1" dirty="0">
                <a:solidFill>
                  <a:srgbClr val="FF0000"/>
                </a:solidFill>
                <a:latin typeface="Times New Roman" panose="02020603050405020304" pitchFamily="18" charset="0"/>
                <a:cs typeface="Times New Roman" panose="02020603050405020304" pitchFamily="18" charset="0"/>
              </a:rPr>
              <a:t>Exit.</a:t>
            </a:r>
          </a:p>
          <a:p>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solidFill>
                  <a:srgbClr val="FF0000"/>
                </a:solidFill>
                <a:latin typeface="Times New Roman" panose="02020603050405020304" pitchFamily="18" charset="0"/>
                <a:cs typeface="Times New Roman" panose="02020603050405020304" pitchFamily="18" charset="0"/>
              </a:rPr>
              <a:t># Funds </a:t>
            </a:r>
            <a:r>
              <a:rPr lang="en-US" altLang="zh-CN" dirty="0">
                <a:latin typeface="Times New Roman" panose="02020603050405020304" pitchFamily="18" charset="0"/>
                <a:cs typeface="Times New Roman" panose="02020603050405020304" pitchFamily="18" charset="0"/>
              </a:rPr>
              <a:t>defined as the number of MMFs available in week t.</a:t>
            </a:r>
          </a:p>
          <a:p>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solidFill>
                  <a:srgbClr val="FF0000"/>
                </a:solidFill>
                <a:latin typeface="Times New Roman" panose="02020603050405020304" pitchFamily="18" charset="0"/>
                <a:cs typeface="Times New Roman" panose="02020603050405020304" pitchFamily="18" charset="0"/>
              </a:rPr>
              <a:t>Exit</a:t>
            </a:r>
            <a:r>
              <a:rPr lang="en-US" altLang="zh-CN" dirty="0">
                <a:latin typeface="Times New Roman" panose="02020603050405020304" pitchFamily="18" charset="0"/>
                <a:cs typeface="Times New Roman" panose="02020603050405020304" pitchFamily="18" charset="0"/>
              </a:rPr>
              <a:t>, defined as an indicator variable equal to 1 if the fund sponsor closes its fund in week t, and 0 otherwise.</a:t>
            </a:r>
            <a:endParaRPr lang="zh-CN" altLang="en-US"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537BE8AE-BD03-43CF-9141-119D62D00EEB}"/>
              </a:ext>
            </a:extLst>
          </p:cNvPr>
          <p:cNvSpPr>
            <a:spLocks noGrp="1"/>
          </p:cNvSpPr>
          <p:nvPr>
            <p:ph type="sldNum" sz="quarter" idx="12"/>
          </p:nvPr>
        </p:nvSpPr>
        <p:spPr/>
        <p:txBody>
          <a:bodyPr/>
          <a:lstStyle/>
          <a:p>
            <a:fld id="{67F0BCC8-1E2D-4B50-8785-42980CAEFD3A}" type="slidenum">
              <a:rPr lang="zh-CN" altLang="en-US" smtClean="0"/>
              <a:pPr/>
              <a:t>19</a:t>
            </a:fld>
            <a:endParaRPr lang="zh-CN" altLang="en-US" dirty="0"/>
          </a:p>
        </p:txBody>
      </p:sp>
    </p:spTree>
    <p:extLst>
      <p:ext uri="{BB962C8B-B14F-4D97-AF65-F5344CB8AC3E}">
        <p14:creationId xmlns:p14="http://schemas.microsoft.com/office/powerpoint/2010/main" val="1368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9370-46E2-4D8E-9846-F7B2E217D0F8}"/>
              </a:ext>
            </a:extLst>
          </p:cNvPr>
          <p:cNvSpPr>
            <a:spLocks noGrp="1"/>
          </p:cNvSpPr>
          <p:nvPr>
            <p:ph type="title"/>
          </p:nvPr>
        </p:nvSpPr>
        <p:spPr/>
        <p:txBody>
          <a:bodyPr/>
          <a:lstStyle/>
          <a:p>
            <a:r>
              <a:rPr lang="en-US" altLang="zh-CN" dirty="0"/>
              <a:t>Authors</a:t>
            </a:r>
            <a:endParaRPr lang="zh-CN" altLang="en-US" dirty="0"/>
          </a:p>
        </p:txBody>
      </p:sp>
      <p:grpSp>
        <p:nvGrpSpPr>
          <p:cNvPr id="5" name="Group 4">
            <a:extLst>
              <a:ext uri="{FF2B5EF4-FFF2-40B4-BE49-F238E27FC236}">
                <a16:creationId xmlns:a16="http://schemas.microsoft.com/office/drawing/2014/main" id="{5F4E1C31-537F-4A2A-866E-1920C2810E7C}"/>
              </a:ext>
            </a:extLst>
          </p:cNvPr>
          <p:cNvGrpSpPr/>
          <p:nvPr/>
        </p:nvGrpSpPr>
        <p:grpSpPr>
          <a:xfrm>
            <a:off x="349946" y="1154937"/>
            <a:ext cx="11280404" cy="1819275"/>
            <a:chOff x="349946" y="1067255"/>
            <a:chExt cx="11280404" cy="1819275"/>
          </a:xfrm>
        </p:grpSpPr>
        <p:pic>
          <p:nvPicPr>
            <p:cNvPr id="3" name="Picture 2">
              <a:extLst>
                <a:ext uri="{FF2B5EF4-FFF2-40B4-BE49-F238E27FC236}">
                  <a16:creationId xmlns:a16="http://schemas.microsoft.com/office/drawing/2014/main" id="{009C888C-5B83-4D48-B4BC-2EDF0A00B3A6}"/>
                </a:ext>
              </a:extLst>
            </p:cNvPr>
            <p:cNvPicPr>
              <a:picLocks noChangeAspect="1"/>
            </p:cNvPicPr>
            <p:nvPr/>
          </p:nvPicPr>
          <p:blipFill>
            <a:blip r:embed="rId2"/>
            <a:stretch>
              <a:fillRect/>
            </a:stretch>
          </p:blipFill>
          <p:spPr>
            <a:xfrm>
              <a:off x="349946" y="1067255"/>
              <a:ext cx="1695450" cy="181927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DF75E9C-101E-4331-854A-8DB482F85596}"/>
                </a:ext>
              </a:extLst>
            </p:cNvPr>
            <p:cNvSpPr txBox="1"/>
            <p:nvPr/>
          </p:nvSpPr>
          <p:spPr>
            <a:xfrm>
              <a:off x="2317315" y="1154937"/>
              <a:ext cx="9313035" cy="1508105"/>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Marco Di Maggio. </a:t>
              </a:r>
            </a:p>
            <a:p>
              <a:r>
                <a:rPr lang="en-US" altLang="zh-CN" dirty="0">
                  <a:latin typeface="Times New Roman" panose="02020603050405020304" pitchFamily="18" charset="0"/>
                  <a:cs typeface="Times New Roman" panose="02020603050405020304" pitchFamily="18" charset="0"/>
                </a:rPr>
                <a:t>Marco is now a professor of business administration in Harvard Business School. Before joining HBS, he was a faculty member in finance and economics division of Columbia Business School. He is focusing in the area of fintech, as well as how new technologies have disrupted the financial markets, and how the impacts would effect firms and individuals. </a:t>
              </a:r>
              <a:endParaRPr lang="zh-CN" altLang="en-US"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DA983234-590E-4465-B9F0-52C2CBE33ACB}"/>
              </a:ext>
            </a:extLst>
          </p:cNvPr>
          <p:cNvGrpSpPr/>
          <p:nvPr/>
        </p:nvGrpSpPr>
        <p:grpSpPr>
          <a:xfrm>
            <a:off x="349946" y="3497174"/>
            <a:ext cx="11280403" cy="1751102"/>
            <a:chOff x="349946" y="3497174"/>
            <a:chExt cx="11280403" cy="1751102"/>
          </a:xfrm>
        </p:grpSpPr>
        <p:pic>
          <p:nvPicPr>
            <p:cNvPr id="6" name="Picture 5">
              <a:extLst>
                <a:ext uri="{FF2B5EF4-FFF2-40B4-BE49-F238E27FC236}">
                  <a16:creationId xmlns:a16="http://schemas.microsoft.com/office/drawing/2014/main" id="{D42DEB37-96E4-4E26-AF0E-0110F3C95CEB}"/>
                </a:ext>
              </a:extLst>
            </p:cNvPr>
            <p:cNvPicPr>
              <a:picLocks noChangeAspect="1"/>
            </p:cNvPicPr>
            <p:nvPr/>
          </p:nvPicPr>
          <p:blipFill>
            <a:blip r:embed="rId3"/>
            <a:stretch>
              <a:fillRect/>
            </a:stretch>
          </p:blipFill>
          <p:spPr>
            <a:xfrm>
              <a:off x="349946" y="3527646"/>
              <a:ext cx="1695450" cy="172063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AE5D23A-0107-4995-8CCE-62E221A8577E}"/>
                </a:ext>
              </a:extLst>
            </p:cNvPr>
            <p:cNvSpPr txBox="1"/>
            <p:nvPr/>
          </p:nvSpPr>
          <p:spPr>
            <a:xfrm>
              <a:off x="2317314" y="3497174"/>
              <a:ext cx="9313035" cy="1508105"/>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Marcin Kacpercsyk. </a:t>
              </a:r>
            </a:p>
            <a:p>
              <a:r>
                <a:rPr lang="en-US" altLang="zh-CN" dirty="0">
                  <a:latin typeface="Times New Roman" panose="02020603050405020304" pitchFamily="18" charset="0"/>
                  <a:cs typeface="Times New Roman" panose="02020603050405020304" pitchFamily="18" charset="0"/>
                </a:rPr>
                <a:t>Marcin has been a professor of finance in Imperial College London, Business School since 2013. Before that, he has been teaching in the Stern School of Business, New York University. His research Interests focus on investments, institutional investors, behavior finance, and decision theory, etc.</a:t>
              </a:r>
              <a:endParaRPr lang="zh-CN" altLang="en-US" dirty="0">
                <a:latin typeface="Times New Roman" panose="02020603050405020304" pitchFamily="18" charset="0"/>
                <a:cs typeface="Times New Roman" panose="02020603050405020304" pitchFamily="18" charset="0"/>
              </a:endParaRPr>
            </a:p>
          </p:txBody>
        </p:sp>
      </p:grpSp>
      <p:sp>
        <p:nvSpPr>
          <p:cNvPr id="9" name="Slide Number Placeholder 8">
            <a:extLst>
              <a:ext uri="{FF2B5EF4-FFF2-40B4-BE49-F238E27FC236}">
                <a16:creationId xmlns:a16="http://schemas.microsoft.com/office/drawing/2014/main" id="{DFA72347-DA08-43F2-9B2D-A7E3895469A6}"/>
              </a:ext>
            </a:extLst>
          </p:cNvPr>
          <p:cNvSpPr>
            <a:spLocks noGrp="1"/>
          </p:cNvSpPr>
          <p:nvPr>
            <p:ph type="sldNum" sz="quarter" idx="12"/>
          </p:nvPr>
        </p:nvSpPr>
        <p:spPr/>
        <p:txBody>
          <a:bodyPr/>
          <a:lstStyle/>
          <a:p>
            <a:fld id="{67F0BCC8-1E2D-4B50-8785-42980CAEFD3A}" type="slidenum">
              <a:rPr lang="zh-CN" altLang="en-US" smtClean="0"/>
              <a:pPr/>
              <a:t>2</a:t>
            </a:fld>
            <a:endParaRPr lang="zh-CN" altLang="en-US" dirty="0"/>
          </a:p>
        </p:txBody>
      </p:sp>
    </p:spTree>
    <p:extLst>
      <p:ext uri="{BB962C8B-B14F-4D97-AF65-F5344CB8AC3E}">
        <p14:creationId xmlns:p14="http://schemas.microsoft.com/office/powerpoint/2010/main" val="35915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F87D-E958-4D0E-9343-A7A9F663E3B1}"/>
              </a:ext>
            </a:extLst>
          </p:cNvPr>
          <p:cNvSpPr>
            <a:spLocks noGrp="1"/>
          </p:cNvSpPr>
          <p:nvPr>
            <p:ph type="title"/>
          </p:nvPr>
        </p:nvSpPr>
        <p:spPr/>
        <p:txBody>
          <a:bodyPr/>
          <a:lstStyle/>
          <a:p>
            <a:r>
              <a:rPr lang="en-US" altLang="zh-CN" dirty="0"/>
              <a:t>Empirical Results</a:t>
            </a:r>
            <a:endParaRPr lang="zh-CN" altLang="en-US" dirty="0"/>
          </a:p>
        </p:txBody>
      </p:sp>
      <p:grpSp>
        <p:nvGrpSpPr>
          <p:cNvPr id="5" name="Group 4">
            <a:extLst>
              <a:ext uri="{FF2B5EF4-FFF2-40B4-BE49-F238E27FC236}">
                <a16:creationId xmlns:a16="http://schemas.microsoft.com/office/drawing/2014/main" id="{4A73B9D6-7F34-4741-B28C-CC0D947770AA}"/>
              </a:ext>
            </a:extLst>
          </p:cNvPr>
          <p:cNvGrpSpPr/>
          <p:nvPr/>
        </p:nvGrpSpPr>
        <p:grpSpPr>
          <a:xfrm>
            <a:off x="1514475" y="1016467"/>
            <a:ext cx="8572500" cy="3272723"/>
            <a:chOff x="1362075" y="1140292"/>
            <a:chExt cx="8572500" cy="3272723"/>
          </a:xfrm>
        </p:grpSpPr>
        <p:pic>
          <p:nvPicPr>
            <p:cNvPr id="3" name="Picture 2">
              <a:extLst>
                <a:ext uri="{FF2B5EF4-FFF2-40B4-BE49-F238E27FC236}">
                  <a16:creationId xmlns:a16="http://schemas.microsoft.com/office/drawing/2014/main" id="{7220DA1B-60B2-4698-A33F-14D9C7822F66}"/>
                </a:ext>
              </a:extLst>
            </p:cNvPr>
            <p:cNvPicPr>
              <a:picLocks noChangeAspect="1"/>
            </p:cNvPicPr>
            <p:nvPr/>
          </p:nvPicPr>
          <p:blipFill>
            <a:blip r:embed="rId3"/>
            <a:stretch>
              <a:fillRect/>
            </a:stretch>
          </p:blipFill>
          <p:spPr>
            <a:xfrm>
              <a:off x="1362075" y="1515132"/>
              <a:ext cx="8572500" cy="2897883"/>
            </a:xfrm>
            <a:prstGeom prst="rect">
              <a:avLst/>
            </a:prstGeom>
          </p:spPr>
        </p:pic>
        <p:pic>
          <p:nvPicPr>
            <p:cNvPr id="4" name="Picture 3">
              <a:extLst>
                <a:ext uri="{FF2B5EF4-FFF2-40B4-BE49-F238E27FC236}">
                  <a16:creationId xmlns:a16="http://schemas.microsoft.com/office/drawing/2014/main" id="{E946F184-C14D-43FA-80A2-F180631DEFAD}"/>
                </a:ext>
              </a:extLst>
            </p:cNvPr>
            <p:cNvPicPr>
              <a:picLocks noChangeAspect="1"/>
            </p:cNvPicPr>
            <p:nvPr/>
          </p:nvPicPr>
          <p:blipFill>
            <a:blip r:embed="rId4"/>
            <a:stretch>
              <a:fillRect/>
            </a:stretch>
          </p:blipFill>
          <p:spPr>
            <a:xfrm>
              <a:off x="3343275" y="1140292"/>
              <a:ext cx="4610100" cy="374840"/>
            </a:xfrm>
            <a:prstGeom prst="rect">
              <a:avLst/>
            </a:prstGeom>
          </p:spPr>
        </p:pic>
      </p:grpSp>
      <p:sp>
        <p:nvSpPr>
          <p:cNvPr id="6" name="TextBox 5">
            <a:extLst>
              <a:ext uri="{FF2B5EF4-FFF2-40B4-BE49-F238E27FC236}">
                <a16:creationId xmlns:a16="http://schemas.microsoft.com/office/drawing/2014/main" id="{65C84D21-B4C6-412C-9C88-F105E1DF96CD}"/>
              </a:ext>
            </a:extLst>
          </p:cNvPr>
          <p:cNvSpPr txBox="1"/>
          <p:nvPr/>
        </p:nvSpPr>
        <p:spPr>
          <a:xfrm>
            <a:off x="566737" y="4391025"/>
            <a:ext cx="11058525" cy="1569660"/>
          </a:xfrm>
          <a:prstGeom prst="rect">
            <a:avLst/>
          </a:prstGeom>
          <a:noFill/>
        </p:spPr>
        <p:txBody>
          <a:bodyPr wrap="square" rtlCol="0">
            <a:spAutoFit/>
          </a:bodyPr>
          <a:lstStyle/>
          <a:p>
            <a:r>
              <a:rPr lang="en-US" altLang="zh-CN" sz="1600" b="1" i="1" dirty="0">
                <a:solidFill>
                  <a:schemeClr val="accent1"/>
                </a:solidFill>
                <a:latin typeface="Times New Roman" panose="02020603050405020304" pitchFamily="18" charset="0"/>
                <a:cs typeface="Times New Roman" panose="02020603050405020304" pitchFamily="18" charset="0"/>
              </a:rPr>
              <a:t>Conclusion:</a:t>
            </a:r>
          </a:p>
          <a:p>
            <a:r>
              <a:rPr lang="en-US" altLang="zh-CN" sz="1600" dirty="0">
                <a:solidFill>
                  <a:schemeClr val="accent1"/>
                </a:solidFill>
                <a:latin typeface="Times New Roman" panose="02020603050405020304" pitchFamily="18" charset="0"/>
                <a:cs typeface="Times New Roman" panose="02020603050405020304" pitchFamily="18" charset="0"/>
              </a:rPr>
              <a:t>1. The authors find that, on average, 5 and 9 funds drop after the policy event within the shorter and longer horizons, respectively. This is an economically large effect that, if cumulated over five events, brings the total to more than 25 and 45 of lost funds. </a:t>
            </a:r>
          </a:p>
          <a:p>
            <a:r>
              <a:rPr lang="en-US" altLang="zh-CN" sz="1600" dirty="0">
                <a:solidFill>
                  <a:schemeClr val="accent1"/>
                </a:solidFill>
                <a:latin typeface="Times New Roman" panose="02020603050405020304" pitchFamily="18" charset="0"/>
                <a:cs typeface="Times New Roman" panose="02020603050405020304" pitchFamily="18" charset="0"/>
              </a:rPr>
              <a:t>2. The funds leaving the market are often </a:t>
            </a:r>
            <a:r>
              <a:rPr lang="en-US" altLang="zh-CN" sz="1600" u="sng" dirty="0">
                <a:solidFill>
                  <a:schemeClr val="accent1"/>
                </a:solidFill>
                <a:latin typeface="Times New Roman" panose="02020603050405020304" pitchFamily="18" charset="0"/>
                <a:cs typeface="Times New Roman" panose="02020603050405020304" pitchFamily="18" charset="0"/>
              </a:rPr>
              <a:t>large funds</a:t>
            </a:r>
            <a:r>
              <a:rPr lang="en-US" altLang="zh-CN" sz="1600" dirty="0">
                <a:solidFill>
                  <a:schemeClr val="accent1"/>
                </a:solidFill>
                <a:latin typeface="Times New Roman" panose="02020603050405020304" pitchFamily="18" charset="0"/>
                <a:cs typeface="Times New Roman" panose="02020603050405020304" pitchFamily="18" charset="0"/>
              </a:rPr>
              <a:t>, which corroborates our findings in Figure 1 of declining aggregated assets under management. </a:t>
            </a:r>
          </a:p>
          <a:p>
            <a:r>
              <a:rPr lang="en-US" altLang="zh-CN" sz="1600" dirty="0">
                <a:solidFill>
                  <a:schemeClr val="accent1"/>
                </a:solidFill>
                <a:latin typeface="Times New Roman" panose="02020603050405020304" pitchFamily="18" charset="0"/>
                <a:cs typeface="Times New Roman" panose="02020603050405020304" pitchFamily="18" charset="0"/>
              </a:rPr>
              <a:t>3. Similarly, we find that the probability of exiting the fund industry increases significantly in both horizons following the event.</a:t>
            </a:r>
            <a:endParaRPr lang="zh-CN" altLang="en-US" sz="1600" dirty="0">
              <a:solidFill>
                <a:schemeClr val="accent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7477185-CACE-4B04-B566-C87B3F3B8FB9}"/>
              </a:ext>
            </a:extLst>
          </p:cNvPr>
          <p:cNvSpPr/>
          <p:nvPr/>
        </p:nvSpPr>
        <p:spPr>
          <a:xfrm>
            <a:off x="4829175" y="2552700"/>
            <a:ext cx="914400"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7DA493E5-A001-4A09-B6BA-4784E3EC5F89}"/>
              </a:ext>
            </a:extLst>
          </p:cNvPr>
          <p:cNvSpPr/>
          <p:nvPr/>
        </p:nvSpPr>
        <p:spPr>
          <a:xfrm>
            <a:off x="7781925" y="2552699"/>
            <a:ext cx="914400"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10">
            <a:extLst>
              <a:ext uri="{FF2B5EF4-FFF2-40B4-BE49-F238E27FC236}">
                <a16:creationId xmlns:a16="http://schemas.microsoft.com/office/drawing/2014/main" id="{952DDE8A-A561-4CB0-B58D-8D974CB40CE7}"/>
              </a:ext>
            </a:extLst>
          </p:cNvPr>
          <p:cNvPicPr>
            <a:picLocks noChangeAspect="1"/>
          </p:cNvPicPr>
          <p:nvPr/>
        </p:nvPicPr>
        <p:blipFill>
          <a:blip r:embed="rId5"/>
          <a:stretch>
            <a:fillRect/>
          </a:stretch>
        </p:blipFill>
        <p:spPr>
          <a:xfrm>
            <a:off x="4595681" y="897315"/>
            <a:ext cx="4610100" cy="3656736"/>
          </a:xfrm>
          <a:prstGeom prst="rect">
            <a:avLst/>
          </a:prstGeom>
        </p:spPr>
      </p:pic>
      <p:sp>
        <p:nvSpPr>
          <p:cNvPr id="12" name="Rectangle 11">
            <a:extLst>
              <a:ext uri="{FF2B5EF4-FFF2-40B4-BE49-F238E27FC236}">
                <a16:creationId xmlns:a16="http://schemas.microsoft.com/office/drawing/2014/main" id="{E62B5DB1-537B-4DA8-87E6-E52759F86F27}"/>
              </a:ext>
            </a:extLst>
          </p:cNvPr>
          <p:cNvSpPr/>
          <p:nvPr/>
        </p:nvSpPr>
        <p:spPr>
          <a:xfrm>
            <a:off x="6305550" y="2552699"/>
            <a:ext cx="914400" cy="25717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6F2B02D1-C0FA-44FA-A348-ADF963E16336}"/>
              </a:ext>
            </a:extLst>
          </p:cNvPr>
          <p:cNvSpPr/>
          <p:nvPr/>
        </p:nvSpPr>
        <p:spPr>
          <a:xfrm>
            <a:off x="9205781" y="2552699"/>
            <a:ext cx="914400" cy="25717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Slide Number Placeholder 6">
            <a:extLst>
              <a:ext uri="{FF2B5EF4-FFF2-40B4-BE49-F238E27FC236}">
                <a16:creationId xmlns:a16="http://schemas.microsoft.com/office/drawing/2014/main" id="{3CCC1809-691E-4D71-8F08-04A32B26D2AB}"/>
              </a:ext>
            </a:extLst>
          </p:cNvPr>
          <p:cNvSpPr>
            <a:spLocks noGrp="1"/>
          </p:cNvSpPr>
          <p:nvPr>
            <p:ph type="sldNum" sz="quarter" idx="12"/>
          </p:nvPr>
        </p:nvSpPr>
        <p:spPr/>
        <p:txBody>
          <a:bodyPr/>
          <a:lstStyle/>
          <a:p>
            <a:fld id="{67F0BCC8-1E2D-4B50-8785-42980CAEFD3A}" type="slidenum">
              <a:rPr lang="zh-CN" altLang="en-US" smtClean="0"/>
              <a:pPr/>
              <a:t>20</a:t>
            </a:fld>
            <a:endParaRPr lang="zh-CN" altLang="en-US" dirty="0"/>
          </a:p>
        </p:txBody>
      </p:sp>
    </p:spTree>
    <p:extLst>
      <p:ext uri="{BB962C8B-B14F-4D97-AF65-F5344CB8AC3E}">
        <p14:creationId xmlns:p14="http://schemas.microsoft.com/office/powerpoint/2010/main" val="28518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A3AF-8B1A-4F6C-B47F-A6EAC7547D6B}"/>
              </a:ext>
            </a:extLst>
          </p:cNvPr>
          <p:cNvSpPr>
            <a:spLocks noGrp="1"/>
          </p:cNvSpPr>
          <p:nvPr>
            <p:ph type="title"/>
          </p:nvPr>
        </p:nvSpPr>
        <p:spPr/>
        <p:txBody>
          <a:bodyPr/>
          <a:lstStyle/>
          <a:p>
            <a:r>
              <a:rPr lang="en-US" altLang="zh-CN" dirty="0"/>
              <a:t>Empirical Results</a:t>
            </a:r>
            <a:endParaRPr lang="zh-CN" altLang="en-US" dirty="0"/>
          </a:p>
        </p:txBody>
      </p:sp>
      <p:grpSp>
        <p:nvGrpSpPr>
          <p:cNvPr id="3" name="Group 2">
            <a:extLst>
              <a:ext uri="{FF2B5EF4-FFF2-40B4-BE49-F238E27FC236}">
                <a16:creationId xmlns:a16="http://schemas.microsoft.com/office/drawing/2014/main" id="{2E4F8E05-E82F-4AFB-B9F5-DEF7099D9CCD}"/>
              </a:ext>
            </a:extLst>
          </p:cNvPr>
          <p:cNvGrpSpPr/>
          <p:nvPr/>
        </p:nvGrpSpPr>
        <p:grpSpPr>
          <a:xfrm>
            <a:off x="933450" y="1143000"/>
            <a:ext cx="9220200" cy="953604"/>
            <a:chOff x="933450" y="1143000"/>
            <a:chExt cx="9220200" cy="953604"/>
          </a:xfrm>
        </p:grpSpPr>
        <p:sp>
          <p:nvSpPr>
            <p:cNvPr id="4" name="TextBox 3">
              <a:extLst>
                <a:ext uri="{FF2B5EF4-FFF2-40B4-BE49-F238E27FC236}">
                  <a16:creationId xmlns:a16="http://schemas.microsoft.com/office/drawing/2014/main" id="{BD431E08-CEF1-4B3A-B6C3-8921E6977E95}"/>
                </a:ext>
              </a:extLst>
            </p:cNvPr>
            <p:cNvSpPr txBox="1"/>
            <p:nvPr/>
          </p:nvSpPr>
          <p:spPr>
            <a:xfrm>
              <a:off x="933450" y="1143000"/>
              <a:ext cx="92202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Time-Series Evidence – </a:t>
              </a:r>
              <a:r>
                <a:rPr lang="en-US" altLang="zh-CN" sz="2400" b="1" dirty="0">
                  <a:solidFill>
                    <a:srgbClr val="FF0000"/>
                  </a:solidFill>
                  <a:latin typeface="Times New Roman" panose="02020603050405020304" pitchFamily="18" charset="0"/>
                  <a:cs typeface="Times New Roman" panose="02020603050405020304" pitchFamily="18" charset="0"/>
                </a:rPr>
                <a:t>risk taking strategy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395F5C4-FD7C-44BA-9980-6347EF71E318}"/>
                </a:ext>
              </a:extLst>
            </p:cNvPr>
            <p:cNvPicPr>
              <a:picLocks noChangeAspect="1"/>
            </p:cNvPicPr>
            <p:nvPr/>
          </p:nvPicPr>
          <p:blipFill>
            <a:blip r:embed="rId2"/>
            <a:stretch>
              <a:fillRect/>
            </a:stretch>
          </p:blipFill>
          <p:spPr>
            <a:xfrm>
              <a:off x="3381375" y="1721764"/>
              <a:ext cx="4610100" cy="374840"/>
            </a:xfrm>
            <a:prstGeom prst="rect">
              <a:avLst/>
            </a:prstGeom>
          </p:spPr>
        </p:pic>
      </p:grpSp>
      <p:sp>
        <p:nvSpPr>
          <p:cNvPr id="6" name="TextBox 5">
            <a:extLst>
              <a:ext uri="{FF2B5EF4-FFF2-40B4-BE49-F238E27FC236}">
                <a16:creationId xmlns:a16="http://schemas.microsoft.com/office/drawing/2014/main" id="{26676F11-73F1-474C-A961-0D7CE2102BA0}"/>
              </a:ext>
            </a:extLst>
          </p:cNvPr>
          <p:cNvSpPr txBox="1"/>
          <p:nvPr/>
        </p:nvSpPr>
        <p:spPr>
          <a:xfrm>
            <a:off x="676275" y="2298680"/>
            <a:ext cx="10420350" cy="3416320"/>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The authors use </a:t>
            </a:r>
            <a:r>
              <a:rPr lang="en-US" altLang="zh-CN" b="1" dirty="0">
                <a:solidFill>
                  <a:srgbClr val="FF0000"/>
                </a:solidFill>
                <a:latin typeface="Times New Roman" panose="02020603050405020304" pitchFamily="18" charset="0"/>
                <a:cs typeface="Times New Roman" panose="02020603050405020304" pitchFamily="18" charset="0"/>
              </a:rPr>
              <a:t>four different risk measures</a:t>
            </a:r>
            <a:r>
              <a:rPr lang="en-US" altLang="zh-CN" dirty="0">
                <a:latin typeface="Times New Roman" panose="02020603050405020304" pitchFamily="18" charset="0"/>
                <a:cs typeface="Times New Roman" panose="02020603050405020304" pitchFamily="18" charset="0"/>
              </a:rPr>
              <a:t>. </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b="1" dirty="0">
                <a:solidFill>
                  <a:srgbClr val="FF0000"/>
                </a:solidFill>
                <a:latin typeface="Times New Roman" panose="02020603050405020304" pitchFamily="18" charset="0"/>
                <a:cs typeface="Times New Roman" panose="02020603050405020304" pitchFamily="18" charset="0"/>
              </a:rPr>
              <a:t>Spread</a:t>
            </a:r>
            <a:r>
              <a:rPr lang="en-US" altLang="zh-CN" dirty="0">
                <a:latin typeface="Times New Roman" panose="02020603050405020304" pitchFamily="18" charset="0"/>
                <a:cs typeface="Times New Roman" panose="02020603050405020304" pitchFamily="18" charset="0"/>
              </a:rPr>
              <a:t> is the difference between Fund Return and the T-bill rate; </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b="1" dirty="0">
                <a:solidFill>
                  <a:srgbClr val="FF0000"/>
                </a:solidFill>
                <a:latin typeface="Times New Roman" panose="02020603050405020304" pitchFamily="18" charset="0"/>
                <a:cs typeface="Times New Roman" panose="02020603050405020304" pitchFamily="18" charset="0"/>
              </a:rPr>
              <a:t>Holdings Risk </a:t>
            </a:r>
            <a:r>
              <a:rPr lang="en-US" altLang="zh-CN" dirty="0">
                <a:latin typeface="Times New Roman" panose="02020603050405020304" pitchFamily="18" charset="0"/>
                <a:cs typeface="Times New Roman" panose="02020603050405020304" pitchFamily="18" charset="0"/>
              </a:rPr>
              <a:t>is a difference in fund weights in the riskiest asset class (bank obligations) and the safest asset class (Repos and U.S. Treasuries and Agency assets); </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b="1" dirty="0">
                <a:solidFill>
                  <a:srgbClr val="FF0000"/>
                </a:solidFill>
                <a:latin typeface="Times New Roman" panose="02020603050405020304" pitchFamily="18" charset="0"/>
                <a:cs typeface="Times New Roman" panose="02020603050405020304" pitchFamily="18" charset="0"/>
              </a:rPr>
              <a:t>Maturity Risk </a:t>
            </a:r>
            <a:r>
              <a:rPr lang="en-US" altLang="zh-CN" dirty="0">
                <a:latin typeface="Times New Roman" panose="02020603050405020304" pitchFamily="18" charset="0"/>
                <a:cs typeface="Times New Roman" panose="02020603050405020304" pitchFamily="18" charset="0"/>
              </a:rPr>
              <a:t>is the weighted average maturity of the fund; </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b="1" dirty="0">
                <a:solidFill>
                  <a:srgbClr val="FF0000"/>
                </a:solidFill>
                <a:latin typeface="Times New Roman" panose="02020603050405020304" pitchFamily="18" charset="0"/>
                <a:cs typeface="Times New Roman" panose="02020603050405020304" pitchFamily="18" charset="0"/>
              </a:rPr>
              <a:t>Concentration</a:t>
            </a:r>
            <a:r>
              <a:rPr lang="en-US" altLang="zh-CN" dirty="0">
                <a:latin typeface="Times New Roman" panose="02020603050405020304" pitchFamily="18" charset="0"/>
                <a:cs typeface="Times New Roman" panose="02020603050405020304" pitchFamily="18" charset="0"/>
              </a:rPr>
              <a:t> is a Herfindahl index of the portfolio holdings in risky assets, such as commercial paper, asset-backed commercial paper, floating-rate notes, and bank obligations. </a:t>
            </a:r>
          </a:p>
          <a:p>
            <a:endParaRPr lang="en-US" altLang="zh-C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F86128-A11E-4BE8-93E8-39D17ABD8E5F}"/>
              </a:ext>
            </a:extLst>
          </p:cNvPr>
          <p:cNvSpPr txBox="1"/>
          <p:nvPr/>
        </p:nvSpPr>
        <p:spPr>
          <a:xfrm>
            <a:off x="771525" y="5619750"/>
            <a:ext cx="10648950" cy="369332"/>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 Higher values of each measure indicate a greater degree of risk taking.</a:t>
            </a:r>
            <a:endParaRPr lang="zh-CN" altLang="en-US" b="1" i="1"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74C99786-B0C0-499A-AB04-DCC6A58952B8}"/>
              </a:ext>
            </a:extLst>
          </p:cNvPr>
          <p:cNvSpPr>
            <a:spLocks noGrp="1"/>
          </p:cNvSpPr>
          <p:nvPr>
            <p:ph type="sldNum" sz="quarter" idx="12"/>
          </p:nvPr>
        </p:nvSpPr>
        <p:spPr/>
        <p:txBody>
          <a:bodyPr/>
          <a:lstStyle/>
          <a:p>
            <a:fld id="{67F0BCC8-1E2D-4B50-8785-42980CAEFD3A}" type="slidenum">
              <a:rPr lang="zh-CN" altLang="en-US" smtClean="0"/>
              <a:pPr/>
              <a:t>21</a:t>
            </a:fld>
            <a:endParaRPr lang="zh-CN" altLang="en-US" dirty="0"/>
          </a:p>
        </p:txBody>
      </p:sp>
    </p:spTree>
    <p:extLst>
      <p:ext uri="{BB962C8B-B14F-4D97-AF65-F5344CB8AC3E}">
        <p14:creationId xmlns:p14="http://schemas.microsoft.com/office/powerpoint/2010/main" val="315406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4F3D-79CE-4D4A-B527-69E3198CD34F}"/>
              </a:ext>
            </a:extLst>
          </p:cNvPr>
          <p:cNvSpPr>
            <a:spLocks noGrp="1"/>
          </p:cNvSpPr>
          <p:nvPr>
            <p:ph type="title"/>
          </p:nvPr>
        </p:nvSpPr>
        <p:spPr/>
        <p:txBody>
          <a:bodyPr/>
          <a:lstStyle/>
          <a:p>
            <a:r>
              <a:rPr lang="en-US" altLang="zh-CN" dirty="0"/>
              <a:t>Empirical Results</a:t>
            </a:r>
            <a:endParaRPr lang="zh-CN" altLang="en-US" dirty="0"/>
          </a:p>
        </p:txBody>
      </p:sp>
      <p:grpSp>
        <p:nvGrpSpPr>
          <p:cNvPr id="5" name="Group 4">
            <a:extLst>
              <a:ext uri="{FF2B5EF4-FFF2-40B4-BE49-F238E27FC236}">
                <a16:creationId xmlns:a16="http://schemas.microsoft.com/office/drawing/2014/main" id="{BFAB3741-A958-4710-8DB9-2B08901FB8F9}"/>
              </a:ext>
            </a:extLst>
          </p:cNvPr>
          <p:cNvGrpSpPr/>
          <p:nvPr/>
        </p:nvGrpSpPr>
        <p:grpSpPr>
          <a:xfrm>
            <a:off x="261937" y="1083589"/>
            <a:ext cx="11668125" cy="2846791"/>
            <a:chOff x="261937" y="1188364"/>
            <a:chExt cx="11668125" cy="2846791"/>
          </a:xfrm>
        </p:grpSpPr>
        <p:pic>
          <p:nvPicPr>
            <p:cNvPr id="3" name="Picture 2">
              <a:extLst>
                <a:ext uri="{FF2B5EF4-FFF2-40B4-BE49-F238E27FC236}">
                  <a16:creationId xmlns:a16="http://schemas.microsoft.com/office/drawing/2014/main" id="{994D57BD-A9ED-4647-BD02-40E9C2AEE918}"/>
                </a:ext>
              </a:extLst>
            </p:cNvPr>
            <p:cNvPicPr>
              <a:picLocks noChangeAspect="1"/>
            </p:cNvPicPr>
            <p:nvPr/>
          </p:nvPicPr>
          <p:blipFill>
            <a:blip r:embed="rId3"/>
            <a:stretch>
              <a:fillRect/>
            </a:stretch>
          </p:blipFill>
          <p:spPr>
            <a:xfrm>
              <a:off x="3352800" y="1188364"/>
              <a:ext cx="4610100" cy="374840"/>
            </a:xfrm>
            <a:prstGeom prst="rect">
              <a:avLst/>
            </a:prstGeom>
          </p:spPr>
        </p:pic>
        <p:pic>
          <p:nvPicPr>
            <p:cNvPr id="4" name="Picture 3">
              <a:extLst>
                <a:ext uri="{FF2B5EF4-FFF2-40B4-BE49-F238E27FC236}">
                  <a16:creationId xmlns:a16="http://schemas.microsoft.com/office/drawing/2014/main" id="{0242EBB2-41F9-4E94-888F-2BDA895469C7}"/>
                </a:ext>
              </a:extLst>
            </p:cNvPr>
            <p:cNvPicPr>
              <a:picLocks noChangeAspect="1"/>
            </p:cNvPicPr>
            <p:nvPr/>
          </p:nvPicPr>
          <p:blipFill>
            <a:blip r:embed="rId4"/>
            <a:stretch>
              <a:fillRect/>
            </a:stretch>
          </p:blipFill>
          <p:spPr>
            <a:xfrm>
              <a:off x="261937" y="1642838"/>
              <a:ext cx="11668125" cy="2392317"/>
            </a:xfrm>
            <a:prstGeom prst="rect">
              <a:avLst/>
            </a:prstGeom>
          </p:spPr>
        </p:pic>
      </p:grpSp>
      <p:sp>
        <p:nvSpPr>
          <p:cNvPr id="6" name="TextBox 5">
            <a:extLst>
              <a:ext uri="{FF2B5EF4-FFF2-40B4-BE49-F238E27FC236}">
                <a16:creationId xmlns:a16="http://schemas.microsoft.com/office/drawing/2014/main" id="{9B05B188-0064-467D-B99D-12CDF0D5113F}"/>
              </a:ext>
            </a:extLst>
          </p:cNvPr>
          <p:cNvSpPr txBox="1"/>
          <p:nvPr/>
        </p:nvSpPr>
        <p:spPr>
          <a:xfrm>
            <a:off x="397667" y="3857625"/>
            <a:ext cx="11396663" cy="2554545"/>
          </a:xfrm>
          <a:prstGeom prst="rect">
            <a:avLst/>
          </a:prstGeom>
          <a:noFill/>
        </p:spPr>
        <p:txBody>
          <a:bodyPr wrap="square" rtlCol="0">
            <a:spAutoFit/>
          </a:bodyPr>
          <a:lstStyle/>
          <a:p>
            <a:r>
              <a:rPr lang="en-US" altLang="zh-CN" sz="1600" b="1" i="1" dirty="0">
                <a:solidFill>
                  <a:schemeClr val="accent1"/>
                </a:solidFill>
                <a:latin typeface="Times New Roman" panose="02020603050405020304" pitchFamily="18" charset="0"/>
                <a:cs typeface="Times New Roman" panose="02020603050405020304" pitchFamily="18" charset="0"/>
              </a:rPr>
              <a:t>Conclusion:</a:t>
            </a:r>
          </a:p>
          <a:p>
            <a:pPr marL="342900" indent="-342900">
              <a:buAutoNum type="arabicPeriod"/>
            </a:pPr>
            <a:r>
              <a:rPr lang="en-US" altLang="zh-CN" sz="1600" dirty="0">
                <a:solidFill>
                  <a:schemeClr val="accent1"/>
                </a:solidFill>
                <a:latin typeface="Times New Roman" panose="02020603050405020304" pitchFamily="18" charset="0"/>
                <a:cs typeface="Times New Roman" panose="02020603050405020304" pitchFamily="18" charset="0"/>
              </a:rPr>
              <a:t>The authors find that as a result of the policy announcements, 3 out of 4 measures of fund risk increase for both investment horizons. This indicates that MMFs tend to take higher risk after the announcement of “low-rate” policies by Federal reserve.</a:t>
            </a:r>
          </a:p>
          <a:p>
            <a:pPr marL="342900" indent="-342900">
              <a:buAutoNum type="arabicPeriod"/>
            </a:pPr>
            <a:endParaRPr lang="en-US" altLang="zh-CN" sz="1600" dirty="0">
              <a:solidFill>
                <a:schemeClr val="accent1"/>
              </a:solidFill>
              <a:latin typeface="Times New Roman" panose="02020603050405020304" pitchFamily="18" charset="0"/>
              <a:cs typeface="Times New Roman" panose="02020603050405020304" pitchFamily="18" charset="0"/>
            </a:endParaRPr>
          </a:p>
          <a:p>
            <a:pPr marL="342900" indent="-342900">
              <a:buAutoNum type="arabicPeriod"/>
            </a:pPr>
            <a:r>
              <a:rPr lang="en-US" altLang="zh-CN" sz="1600" dirty="0">
                <a:solidFill>
                  <a:schemeClr val="accent1"/>
                </a:solidFill>
                <a:latin typeface="Times New Roman" panose="02020603050405020304" pitchFamily="18" charset="0"/>
                <a:cs typeface="Times New Roman" panose="02020603050405020304" pitchFamily="18" charset="0"/>
              </a:rPr>
              <a:t>The only risk measure that goes down is Maturity Risk. This difference is likely driven by the provision in the Dodd-Frank Act, which implemented a significantly higher lower bound for the fraction of assets maturing within the next seven days that MMFs need to hold. </a:t>
            </a:r>
          </a:p>
          <a:p>
            <a:pPr marL="342900" indent="-342900">
              <a:buAutoNum type="arabicPeriod"/>
            </a:pPr>
            <a:endParaRPr lang="en-US" altLang="zh-CN" sz="1600" dirty="0">
              <a:solidFill>
                <a:schemeClr val="accent1"/>
              </a:solidFill>
              <a:latin typeface="Times New Roman" panose="02020603050405020304" pitchFamily="18" charset="0"/>
              <a:cs typeface="Times New Roman" panose="02020603050405020304" pitchFamily="18" charset="0"/>
            </a:endParaRPr>
          </a:p>
          <a:p>
            <a:pPr marL="342900" indent="-342900">
              <a:buAutoNum type="arabicPeriod"/>
            </a:pPr>
            <a:r>
              <a:rPr lang="en-US" altLang="zh-CN" sz="1600" dirty="0">
                <a:solidFill>
                  <a:schemeClr val="accent1"/>
                </a:solidFill>
                <a:latin typeface="Times New Roman" panose="02020603050405020304" pitchFamily="18" charset="0"/>
                <a:cs typeface="Times New Roman" panose="02020603050405020304" pitchFamily="18" charset="0"/>
              </a:rPr>
              <a:t>Comparing the results in columns (1)-(4) to those in (5)-(8) suggests that the risk profile of MMF industry depends on the policy announcements, and much of the risk adjustment </a:t>
            </a:r>
            <a:r>
              <a:rPr lang="en-US" altLang="zh-CN" sz="1600" u="sng" dirty="0">
                <a:solidFill>
                  <a:schemeClr val="accent1"/>
                </a:solidFill>
                <a:latin typeface="Times New Roman" panose="02020603050405020304" pitchFamily="18" charset="0"/>
                <a:cs typeface="Times New Roman" panose="02020603050405020304" pitchFamily="18" charset="0"/>
              </a:rPr>
              <a:t>happens quickly.</a:t>
            </a:r>
            <a:endParaRPr lang="zh-CN" altLang="en-US" sz="1600" u="sng" dirty="0">
              <a:solidFill>
                <a:schemeClr val="accent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30AE4550-3E58-4B2F-8454-4E4142B2700D}"/>
              </a:ext>
            </a:extLst>
          </p:cNvPr>
          <p:cNvSpPr>
            <a:spLocks noGrp="1"/>
          </p:cNvSpPr>
          <p:nvPr>
            <p:ph type="sldNum" sz="quarter" idx="12"/>
          </p:nvPr>
        </p:nvSpPr>
        <p:spPr/>
        <p:txBody>
          <a:bodyPr/>
          <a:lstStyle/>
          <a:p>
            <a:fld id="{67F0BCC8-1E2D-4B50-8785-42980CAEFD3A}" type="slidenum">
              <a:rPr lang="zh-CN" altLang="en-US" smtClean="0"/>
              <a:pPr/>
              <a:t>22</a:t>
            </a:fld>
            <a:endParaRPr lang="zh-CN" altLang="en-US" dirty="0"/>
          </a:p>
        </p:txBody>
      </p:sp>
    </p:spTree>
    <p:extLst>
      <p:ext uri="{BB962C8B-B14F-4D97-AF65-F5344CB8AC3E}">
        <p14:creationId xmlns:p14="http://schemas.microsoft.com/office/powerpoint/2010/main" val="6137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FA14-EFC6-499B-B37C-D26A455AD2BF}"/>
              </a:ext>
            </a:extLst>
          </p:cNvPr>
          <p:cNvSpPr>
            <a:spLocks noGrp="1"/>
          </p:cNvSpPr>
          <p:nvPr>
            <p:ph type="title"/>
          </p:nvPr>
        </p:nvSpPr>
        <p:spPr/>
        <p:txBody>
          <a:bodyPr/>
          <a:lstStyle/>
          <a:p>
            <a:r>
              <a:rPr lang="en-US" altLang="zh-CN" dirty="0"/>
              <a:t>Empirical Results</a:t>
            </a:r>
            <a:endParaRPr lang="zh-CN" altLang="en-US" dirty="0"/>
          </a:p>
        </p:txBody>
      </p:sp>
      <p:grpSp>
        <p:nvGrpSpPr>
          <p:cNvPr id="3" name="Group 2">
            <a:extLst>
              <a:ext uri="{FF2B5EF4-FFF2-40B4-BE49-F238E27FC236}">
                <a16:creationId xmlns:a16="http://schemas.microsoft.com/office/drawing/2014/main" id="{C5E601AA-B6D4-4E21-81E4-89830CB3F2DB}"/>
              </a:ext>
            </a:extLst>
          </p:cNvPr>
          <p:cNvGrpSpPr/>
          <p:nvPr/>
        </p:nvGrpSpPr>
        <p:grpSpPr>
          <a:xfrm>
            <a:off x="933450" y="1143000"/>
            <a:ext cx="9220200" cy="953604"/>
            <a:chOff x="933450" y="1143000"/>
            <a:chExt cx="9220200" cy="953604"/>
          </a:xfrm>
        </p:grpSpPr>
        <p:sp>
          <p:nvSpPr>
            <p:cNvPr id="4" name="TextBox 3">
              <a:extLst>
                <a:ext uri="{FF2B5EF4-FFF2-40B4-BE49-F238E27FC236}">
                  <a16:creationId xmlns:a16="http://schemas.microsoft.com/office/drawing/2014/main" id="{39ECB69C-5982-46D5-932D-C29C19F97810}"/>
                </a:ext>
              </a:extLst>
            </p:cNvPr>
            <p:cNvSpPr txBox="1"/>
            <p:nvPr/>
          </p:nvSpPr>
          <p:spPr>
            <a:xfrm>
              <a:off x="933450" y="1143000"/>
              <a:ext cx="92202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Time-Series Evidence – </a:t>
              </a:r>
              <a:r>
                <a:rPr lang="en-US" altLang="zh-CN" sz="2400" b="1" dirty="0">
                  <a:solidFill>
                    <a:srgbClr val="FF0000"/>
                  </a:solidFill>
                  <a:latin typeface="Times New Roman" panose="02020603050405020304" pitchFamily="18" charset="0"/>
                  <a:cs typeface="Times New Roman" panose="02020603050405020304" pitchFamily="18" charset="0"/>
                </a:rPr>
                <a:t>expense policy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CE1CC11-36F7-480F-B972-46A2DB088B75}"/>
                </a:ext>
              </a:extLst>
            </p:cNvPr>
            <p:cNvPicPr>
              <a:picLocks noChangeAspect="1"/>
            </p:cNvPicPr>
            <p:nvPr/>
          </p:nvPicPr>
          <p:blipFill>
            <a:blip r:embed="rId2"/>
            <a:stretch>
              <a:fillRect/>
            </a:stretch>
          </p:blipFill>
          <p:spPr>
            <a:xfrm>
              <a:off x="3381375" y="1721764"/>
              <a:ext cx="4610100" cy="374840"/>
            </a:xfrm>
            <a:prstGeom prst="rect">
              <a:avLst/>
            </a:prstGeom>
          </p:spPr>
        </p:pic>
      </p:grpSp>
      <p:sp>
        <p:nvSpPr>
          <p:cNvPr id="6" name="TextBox 5">
            <a:extLst>
              <a:ext uri="{FF2B5EF4-FFF2-40B4-BE49-F238E27FC236}">
                <a16:creationId xmlns:a16="http://schemas.microsoft.com/office/drawing/2014/main" id="{96684048-9020-4129-BF8C-0C6E5E5421A9}"/>
              </a:ext>
            </a:extLst>
          </p:cNvPr>
          <p:cNvSpPr txBox="1"/>
          <p:nvPr/>
        </p:nvSpPr>
        <p:spPr>
          <a:xfrm>
            <a:off x="671512" y="2177860"/>
            <a:ext cx="10848975" cy="1531445"/>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authors hypothesis that in the wake of low interest rates and low fund returns fund companies would want to </a:t>
            </a:r>
            <a:r>
              <a:rPr lang="en-US" altLang="zh-CN" dirty="0">
                <a:solidFill>
                  <a:srgbClr val="FF0000"/>
                </a:solidFill>
                <a:latin typeface="Times New Roman" panose="02020603050405020304" pitchFamily="18" charset="0"/>
                <a:cs typeface="Times New Roman" panose="02020603050405020304" pitchFamily="18" charset="0"/>
              </a:rPr>
              <a:t>maintain their client relationship by reducing the fees they charge, thus effectively increasing these investors’ net of fees returns.</a:t>
            </a:r>
            <a:r>
              <a:rPr lang="en-US" altLang="zh-CN" dirty="0">
                <a:latin typeface="Times New Roman" panose="02020603050405020304" pitchFamily="18" charset="0"/>
                <a:cs typeface="Times New Roman" panose="02020603050405020304" pitchFamily="18" charset="0"/>
              </a:rPr>
              <a:t> </a:t>
            </a:r>
          </a:p>
          <a:p>
            <a:pPr>
              <a:lnSpc>
                <a:spcPts val="1600"/>
              </a:lnSpc>
            </a:pPr>
            <a:endParaRPr lang="en-US" altLang="zh-CN" dirty="0">
              <a:latin typeface="Times New Roman" panose="02020603050405020304" pitchFamily="18" charset="0"/>
              <a:cs typeface="Times New Roman" panose="02020603050405020304" pitchFamily="18" charset="0"/>
            </a:endParaRPr>
          </a:p>
          <a:p>
            <a:pPr marL="285750" indent="-285750">
              <a:lnSpc>
                <a:spcPts val="16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At the same time, there is no reason to believe that expenses truly incurred by funds would change. Consequently, by lowering their fees to investors, fund companies would </a:t>
            </a:r>
            <a:r>
              <a:rPr lang="en-US" altLang="zh-CN" b="1" dirty="0">
                <a:solidFill>
                  <a:srgbClr val="FF0000"/>
                </a:solidFill>
                <a:latin typeface="Times New Roman" panose="02020603050405020304" pitchFamily="18" charset="0"/>
                <a:cs typeface="Times New Roman" panose="02020603050405020304" pitchFamily="18" charset="0"/>
              </a:rPr>
              <a:t>offer subsidies </a:t>
            </a:r>
            <a:r>
              <a:rPr lang="en-US" altLang="zh-CN" dirty="0">
                <a:latin typeface="Times New Roman" panose="02020603050405020304" pitchFamily="18" charset="0"/>
                <a:cs typeface="Times New Roman" panose="02020603050405020304" pitchFamily="18" charset="0"/>
              </a:rPr>
              <a:t>to their investors. </a:t>
            </a:r>
            <a:r>
              <a:rPr lang="en-US" altLang="zh-CN" u="sng" dirty="0">
                <a:latin typeface="Times New Roman" panose="02020603050405020304" pitchFamily="18" charset="0"/>
                <a:cs typeface="Times New Roman" panose="02020603050405020304" pitchFamily="18" charset="0"/>
              </a:rPr>
              <a:t>In the paper, we measure the degree of such subsidies by taking the difference between incurred and charged expenses.</a:t>
            </a:r>
            <a:endParaRPr lang="zh-CN" altLang="en-US" u="sng"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7CF4E4-543F-469B-A2AB-42AD749F8CFF}"/>
              </a:ext>
            </a:extLst>
          </p:cNvPr>
          <p:cNvSpPr txBox="1"/>
          <p:nvPr/>
        </p:nvSpPr>
        <p:spPr>
          <a:xfrm>
            <a:off x="2271712" y="4048124"/>
            <a:ext cx="10482263"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Incurred expense: the fees investors should pay</a:t>
            </a:r>
          </a:p>
          <a:p>
            <a:r>
              <a:rPr lang="en-US" altLang="zh-CN" sz="2400" dirty="0">
                <a:latin typeface="Times New Roman" panose="02020603050405020304" pitchFamily="18" charset="0"/>
                <a:cs typeface="Times New Roman" panose="02020603050405020304" pitchFamily="18" charset="0"/>
              </a:rPr>
              <a:t>(-) </a:t>
            </a:r>
            <a:r>
              <a:rPr lang="en-US" altLang="zh-CN" sz="2400" u="sng" dirty="0">
                <a:latin typeface="Times New Roman" panose="02020603050405020304" pitchFamily="18" charset="0"/>
                <a:cs typeface="Times New Roman" panose="02020603050405020304" pitchFamily="18" charset="0"/>
              </a:rPr>
              <a:t>Charged expense: the fees investors actually pay          </a:t>
            </a:r>
          </a:p>
          <a:p>
            <a:r>
              <a:rPr lang="en-US" altLang="zh-CN" sz="2400" dirty="0">
                <a:latin typeface="Times New Roman" panose="02020603050405020304" pitchFamily="18" charset="0"/>
                <a:cs typeface="Times New Roman" panose="02020603050405020304" pitchFamily="18" charset="0"/>
              </a:rPr>
              <a:t>(=)Subsidies offered: the subsidies MMFs offered to customers</a:t>
            </a:r>
            <a:endParaRPr lang="zh-CN" altLang="en-US" sz="2400"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C52A0AD3-4220-4E85-AD3B-E2908DE9A19B}"/>
              </a:ext>
            </a:extLst>
          </p:cNvPr>
          <p:cNvSpPr>
            <a:spLocks noGrp="1"/>
          </p:cNvSpPr>
          <p:nvPr>
            <p:ph type="sldNum" sz="quarter" idx="12"/>
          </p:nvPr>
        </p:nvSpPr>
        <p:spPr/>
        <p:txBody>
          <a:bodyPr/>
          <a:lstStyle/>
          <a:p>
            <a:fld id="{67F0BCC8-1E2D-4B50-8785-42980CAEFD3A}" type="slidenum">
              <a:rPr lang="zh-CN" altLang="en-US" smtClean="0"/>
              <a:pPr/>
              <a:t>23</a:t>
            </a:fld>
            <a:endParaRPr lang="zh-CN" altLang="en-US" dirty="0"/>
          </a:p>
        </p:txBody>
      </p:sp>
    </p:spTree>
    <p:extLst>
      <p:ext uri="{BB962C8B-B14F-4D97-AF65-F5344CB8AC3E}">
        <p14:creationId xmlns:p14="http://schemas.microsoft.com/office/powerpoint/2010/main" val="77989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CEF9-CF64-4290-9D76-E5832E93C288}"/>
              </a:ext>
            </a:extLst>
          </p:cNvPr>
          <p:cNvSpPr>
            <a:spLocks noGrp="1"/>
          </p:cNvSpPr>
          <p:nvPr>
            <p:ph type="title"/>
          </p:nvPr>
        </p:nvSpPr>
        <p:spPr/>
        <p:txBody>
          <a:bodyPr/>
          <a:lstStyle/>
          <a:p>
            <a:r>
              <a:rPr lang="en-US" altLang="zh-CN" dirty="0"/>
              <a:t>Empirical Results</a:t>
            </a:r>
            <a:endParaRPr lang="zh-CN" altLang="en-US" dirty="0"/>
          </a:p>
        </p:txBody>
      </p:sp>
      <p:grpSp>
        <p:nvGrpSpPr>
          <p:cNvPr id="7" name="Group 6">
            <a:extLst>
              <a:ext uri="{FF2B5EF4-FFF2-40B4-BE49-F238E27FC236}">
                <a16:creationId xmlns:a16="http://schemas.microsoft.com/office/drawing/2014/main" id="{B05E458F-855C-464F-8BD7-2A8B924EDD1E}"/>
              </a:ext>
            </a:extLst>
          </p:cNvPr>
          <p:cNvGrpSpPr/>
          <p:nvPr/>
        </p:nvGrpSpPr>
        <p:grpSpPr>
          <a:xfrm>
            <a:off x="676275" y="929573"/>
            <a:ext cx="10839450" cy="3126741"/>
            <a:chOff x="676275" y="929573"/>
            <a:chExt cx="10839450" cy="3126741"/>
          </a:xfrm>
        </p:grpSpPr>
        <p:pic>
          <p:nvPicPr>
            <p:cNvPr id="3" name="Picture 2">
              <a:extLst>
                <a:ext uri="{FF2B5EF4-FFF2-40B4-BE49-F238E27FC236}">
                  <a16:creationId xmlns:a16="http://schemas.microsoft.com/office/drawing/2014/main" id="{E2EFD77B-6EDA-4884-BB5A-5A3E5BB4AD94}"/>
                </a:ext>
              </a:extLst>
            </p:cNvPr>
            <p:cNvPicPr>
              <a:picLocks noChangeAspect="1"/>
            </p:cNvPicPr>
            <p:nvPr/>
          </p:nvPicPr>
          <p:blipFill>
            <a:blip r:embed="rId2"/>
            <a:stretch>
              <a:fillRect/>
            </a:stretch>
          </p:blipFill>
          <p:spPr>
            <a:xfrm>
              <a:off x="3552825" y="929573"/>
              <a:ext cx="4610100" cy="374840"/>
            </a:xfrm>
            <a:prstGeom prst="rect">
              <a:avLst/>
            </a:prstGeom>
          </p:spPr>
        </p:pic>
        <p:pic>
          <p:nvPicPr>
            <p:cNvPr id="6" name="Picture 5">
              <a:extLst>
                <a:ext uri="{FF2B5EF4-FFF2-40B4-BE49-F238E27FC236}">
                  <a16:creationId xmlns:a16="http://schemas.microsoft.com/office/drawing/2014/main" id="{B5EC83B2-8593-4576-9D5C-854E61D39A63}"/>
                </a:ext>
              </a:extLst>
            </p:cNvPr>
            <p:cNvPicPr>
              <a:picLocks noChangeAspect="1"/>
            </p:cNvPicPr>
            <p:nvPr/>
          </p:nvPicPr>
          <p:blipFill>
            <a:blip r:embed="rId3"/>
            <a:stretch>
              <a:fillRect/>
            </a:stretch>
          </p:blipFill>
          <p:spPr>
            <a:xfrm>
              <a:off x="676275" y="1230270"/>
              <a:ext cx="10839450" cy="2826044"/>
            </a:xfrm>
            <a:prstGeom prst="rect">
              <a:avLst/>
            </a:prstGeom>
          </p:spPr>
        </p:pic>
      </p:grpSp>
      <p:sp>
        <p:nvSpPr>
          <p:cNvPr id="8" name="TextBox 7">
            <a:extLst>
              <a:ext uri="{FF2B5EF4-FFF2-40B4-BE49-F238E27FC236}">
                <a16:creationId xmlns:a16="http://schemas.microsoft.com/office/drawing/2014/main" id="{41E2F511-D0AA-48EA-B2BD-1C18A09DCC9C}"/>
              </a:ext>
            </a:extLst>
          </p:cNvPr>
          <p:cNvSpPr txBox="1"/>
          <p:nvPr/>
        </p:nvSpPr>
        <p:spPr>
          <a:xfrm>
            <a:off x="676275" y="4056314"/>
            <a:ext cx="10839450" cy="2308324"/>
          </a:xfrm>
          <a:prstGeom prst="rect">
            <a:avLst/>
          </a:prstGeom>
          <a:noFill/>
        </p:spPr>
        <p:txBody>
          <a:bodyPr wrap="square" rtlCol="0">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a:t>
            </a:r>
          </a:p>
          <a:p>
            <a:pPr marL="342900" indent="-342900">
              <a:buAutoNum type="arabicPeriod"/>
            </a:pPr>
            <a:r>
              <a:rPr lang="en-US" altLang="zh-CN" dirty="0">
                <a:solidFill>
                  <a:schemeClr val="accent1"/>
                </a:solidFill>
                <a:latin typeface="Times New Roman" panose="02020603050405020304" pitchFamily="18" charset="0"/>
                <a:cs typeface="Times New Roman" panose="02020603050405020304" pitchFamily="18" charset="0"/>
              </a:rPr>
              <a:t>The authors find a significant reduction in expenses charged, and a significant increase in fund subsidies in response to FOMC announcements. </a:t>
            </a:r>
          </a:p>
          <a:p>
            <a:pPr marL="342900" indent="-342900">
              <a:buAutoNum type="arabicPeriod"/>
            </a:pPr>
            <a:endParaRPr lang="en-US" altLang="zh-CN" dirty="0">
              <a:solidFill>
                <a:schemeClr val="accent1"/>
              </a:solidFill>
              <a:latin typeface="Times New Roman" panose="02020603050405020304" pitchFamily="18" charset="0"/>
              <a:cs typeface="Times New Roman" panose="02020603050405020304" pitchFamily="18" charset="0"/>
            </a:endParaRPr>
          </a:p>
          <a:p>
            <a:pPr marL="342900" indent="-342900">
              <a:buAutoNum type="arabicPeriod"/>
            </a:pPr>
            <a:r>
              <a:rPr lang="en-US" altLang="zh-CN" dirty="0">
                <a:solidFill>
                  <a:schemeClr val="accent1"/>
                </a:solidFill>
                <a:latin typeface="Times New Roman" panose="02020603050405020304" pitchFamily="18" charset="0"/>
                <a:cs typeface="Times New Roman" panose="02020603050405020304" pitchFamily="18" charset="0"/>
              </a:rPr>
              <a:t>These effects are particularly strong for the longer, six-month window, which might reflect some sluggishness with which fund companies respond in terms of their pricing policies. </a:t>
            </a:r>
          </a:p>
          <a:p>
            <a:pPr marL="342900" indent="-342900">
              <a:buAutoNum type="arabicPeriod"/>
            </a:pPr>
            <a:endParaRPr lang="en-US" altLang="zh-CN" dirty="0">
              <a:solidFill>
                <a:schemeClr val="accent1"/>
              </a:solidFill>
              <a:latin typeface="Times New Roman" panose="02020603050405020304" pitchFamily="18" charset="0"/>
              <a:cs typeface="Times New Roman" panose="02020603050405020304" pitchFamily="18" charset="0"/>
            </a:endParaRPr>
          </a:p>
          <a:p>
            <a:pPr marL="342900" indent="-342900">
              <a:buAutoNum type="arabicPeriod"/>
            </a:pPr>
            <a:r>
              <a:rPr lang="en-US" altLang="zh-CN" dirty="0">
                <a:solidFill>
                  <a:schemeClr val="accent1"/>
                </a:solidFill>
                <a:latin typeface="Times New Roman" panose="02020603050405020304" pitchFamily="18" charset="0"/>
                <a:cs typeface="Times New Roman" panose="02020603050405020304" pitchFamily="18" charset="0"/>
              </a:rPr>
              <a:t>The authors find no differences in fund incurred expenses in response to the announced policies.</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2E25343-B82F-4D19-B2D9-D9617E84C2BD}"/>
              </a:ext>
            </a:extLst>
          </p:cNvPr>
          <p:cNvSpPr/>
          <p:nvPr/>
        </p:nvSpPr>
        <p:spPr>
          <a:xfrm>
            <a:off x="7496175" y="2457450"/>
            <a:ext cx="8382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0D060B0-D2FC-435E-8DC2-9ABE21C6F38B}"/>
              </a:ext>
            </a:extLst>
          </p:cNvPr>
          <p:cNvSpPr/>
          <p:nvPr/>
        </p:nvSpPr>
        <p:spPr>
          <a:xfrm>
            <a:off x="10677525" y="2457450"/>
            <a:ext cx="8382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a:extLst>
              <a:ext uri="{FF2B5EF4-FFF2-40B4-BE49-F238E27FC236}">
                <a16:creationId xmlns:a16="http://schemas.microsoft.com/office/drawing/2014/main" id="{DC126490-658F-4319-A822-0193FFC82C1F}"/>
              </a:ext>
            </a:extLst>
          </p:cNvPr>
          <p:cNvSpPr>
            <a:spLocks noGrp="1"/>
          </p:cNvSpPr>
          <p:nvPr>
            <p:ph type="sldNum" sz="quarter" idx="12"/>
          </p:nvPr>
        </p:nvSpPr>
        <p:spPr/>
        <p:txBody>
          <a:bodyPr/>
          <a:lstStyle/>
          <a:p>
            <a:fld id="{67F0BCC8-1E2D-4B50-8785-42980CAEFD3A}" type="slidenum">
              <a:rPr lang="zh-CN" altLang="en-US" smtClean="0"/>
              <a:pPr/>
              <a:t>24</a:t>
            </a:fld>
            <a:endParaRPr lang="zh-CN" altLang="en-US" dirty="0"/>
          </a:p>
        </p:txBody>
      </p:sp>
    </p:spTree>
    <p:extLst>
      <p:ext uri="{BB962C8B-B14F-4D97-AF65-F5344CB8AC3E}">
        <p14:creationId xmlns:p14="http://schemas.microsoft.com/office/powerpoint/2010/main" val="3143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71D1-BAC0-4927-8694-B7F247A0914A}"/>
              </a:ext>
            </a:extLst>
          </p:cNvPr>
          <p:cNvSpPr>
            <a:spLocks noGrp="1"/>
          </p:cNvSpPr>
          <p:nvPr>
            <p:ph type="title"/>
          </p:nvPr>
        </p:nvSpPr>
        <p:spPr/>
        <p:txBody>
          <a:bodyPr/>
          <a:lstStyle/>
          <a:p>
            <a:r>
              <a:rPr lang="en-US" altLang="zh-CN" dirty="0"/>
              <a:t>Empirical Results</a:t>
            </a:r>
            <a:endParaRPr lang="zh-CN" altLang="en-US" dirty="0"/>
          </a:p>
        </p:txBody>
      </p:sp>
      <p:grpSp>
        <p:nvGrpSpPr>
          <p:cNvPr id="6" name="Group 5">
            <a:extLst>
              <a:ext uri="{FF2B5EF4-FFF2-40B4-BE49-F238E27FC236}">
                <a16:creationId xmlns:a16="http://schemas.microsoft.com/office/drawing/2014/main" id="{9ACF7D34-13F9-493F-8B29-91D98BAD667E}"/>
              </a:ext>
            </a:extLst>
          </p:cNvPr>
          <p:cNvGrpSpPr/>
          <p:nvPr/>
        </p:nvGrpSpPr>
        <p:grpSpPr>
          <a:xfrm>
            <a:off x="795337" y="1143000"/>
            <a:ext cx="10601325" cy="974637"/>
            <a:chOff x="795337" y="1143000"/>
            <a:chExt cx="10601325" cy="974637"/>
          </a:xfrm>
        </p:grpSpPr>
        <p:sp>
          <p:nvSpPr>
            <p:cNvPr id="3" name="TextBox 2">
              <a:extLst>
                <a:ext uri="{FF2B5EF4-FFF2-40B4-BE49-F238E27FC236}">
                  <a16:creationId xmlns:a16="http://schemas.microsoft.com/office/drawing/2014/main" id="{2E296286-433E-4E97-94CA-4D87ECAD6352}"/>
                </a:ext>
              </a:extLst>
            </p:cNvPr>
            <p:cNvSpPr txBox="1"/>
            <p:nvPr/>
          </p:nvSpPr>
          <p:spPr>
            <a:xfrm>
              <a:off x="933450" y="1143000"/>
              <a:ext cx="92202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Cross - Sectional Evidence</a:t>
              </a:r>
              <a:endParaRPr lang="zh-CN" altLang="en-US"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172857F-3567-4F69-AE6A-75D80EE86126}"/>
                </a:ext>
              </a:extLst>
            </p:cNvPr>
            <p:cNvPicPr>
              <a:picLocks noChangeAspect="1"/>
            </p:cNvPicPr>
            <p:nvPr/>
          </p:nvPicPr>
          <p:blipFill>
            <a:blip r:embed="rId2"/>
            <a:stretch>
              <a:fillRect/>
            </a:stretch>
          </p:blipFill>
          <p:spPr>
            <a:xfrm>
              <a:off x="795337" y="1700731"/>
              <a:ext cx="10601325" cy="416906"/>
            </a:xfrm>
            <a:prstGeom prst="rect">
              <a:avLst/>
            </a:prstGeom>
          </p:spPr>
        </p:pic>
      </p:grpSp>
      <p:sp>
        <p:nvSpPr>
          <p:cNvPr id="5" name="TextBox 4">
            <a:extLst>
              <a:ext uri="{FF2B5EF4-FFF2-40B4-BE49-F238E27FC236}">
                <a16:creationId xmlns:a16="http://schemas.microsoft.com/office/drawing/2014/main" id="{E7AB5800-58C5-44DC-91CE-68338E55D763}"/>
              </a:ext>
            </a:extLst>
          </p:cNvPr>
          <p:cNvSpPr txBox="1"/>
          <p:nvPr/>
        </p:nvSpPr>
        <p:spPr>
          <a:xfrm>
            <a:off x="349947" y="2447805"/>
            <a:ext cx="11303890"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There are two types of sponsors: </a:t>
            </a:r>
            <a:r>
              <a:rPr lang="en-US" altLang="zh-CN" b="1" dirty="0">
                <a:solidFill>
                  <a:srgbClr val="FF0000"/>
                </a:solidFill>
                <a:latin typeface="Times New Roman" panose="02020603050405020304" pitchFamily="18" charset="0"/>
                <a:cs typeface="Times New Roman" panose="02020603050405020304" pitchFamily="18" charset="0"/>
              </a:rPr>
              <a:t>institutional ones </a:t>
            </a:r>
            <a:r>
              <a:rPr lang="en-US" altLang="zh-CN" b="1" dirty="0">
                <a:latin typeface="Times New Roman" panose="02020603050405020304" pitchFamily="18" charset="0"/>
                <a:cs typeface="Times New Roman" panose="02020603050405020304" pitchFamily="18" charset="0"/>
              </a:rPr>
              <a:t>which affiliated with large institutions and </a:t>
            </a:r>
            <a:r>
              <a:rPr lang="en-US" altLang="zh-CN" b="1" dirty="0">
                <a:solidFill>
                  <a:srgbClr val="FF0000"/>
                </a:solidFill>
                <a:latin typeface="Times New Roman" panose="02020603050405020304" pitchFamily="18" charset="0"/>
                <a:cs typeface="Times New Roman" panose="02020603050405020304" pitchFamily="18" charset="0"/>
              </a:rPr>
              <a:t>independent ones</a:t>
            </a:r>
            <a:r>
              <a:rPr lang="en-US" altLang="zh-CN" dirty="0">
                <a:latin typeface="Times New Roman" panose="02020603050405020304" pitchFamily="18" charset="0"/>
                <a:cs typeface="Times New Roman" panose="02020603050405020304" pitchFamily="18" charset="0"/>
              </a:rPr>
              <a:t>.</a:t>
            </a:r>
          </a:p>
          <a:p>
            <a:endParaRPr lang="en-US" altLang="zh-CN" b="1"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626BE7E-1F0E-4A1C-97A6-4483702E657C}"/>
              </a:ext>
            </a:extLst>
          </p:cNvPr>
          <p:cNvSpPr txBox="1"/>
          <p:nvPr/>
        </p:nvSpPr>
        <p:spPr>
          <a:xfrm>
            <a:off x="349947" y="2978449"/>
            <a:ext cx="11303890" cy="2031325"/>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In this section, the authors shed more light on the economic mechanism by exploiting a </a:t>
            </a:r>
            <a:r>
              <a:rPr lang="en-US" altLang="zh-CN" b="1" dirty="0">
                <a:solidFill>
                  <a:srgbClr val="FF0000"/>
                </a:solidFill>
                <a:latin typeface="Times New Roman" panose="02020603050405020304" pitchFamily="18" charset="0"/>
                <a:cs typeface="Times New Roman" panose="02020603050405020304" pitchFamily="18" charset="0"/>
              </a:rPr>
              <a:t>sponsor level </a:t>
            </a:r>
            <a:r>
              <a:rPr lang="en-US" altLang="zh-CN" dirty="0">
                <a:latin typeface="Times New Roman" panose="02020603050405020304" pitchFamily="18" charset="0"/>
                <a:cs typeface="Times New Roman" panose="02020603050405020304" pitchFamily="18" charset="0"/>
              </a:rPr>
              <a:t>variation in incentives to </a:t>
            </a:r>
            <a:r>
              <a:rPr lang="en-US" altLang="zh-CN" b="1" dirty="0">
                <a:solidFill>
                  <a:srgbClr val="FF0000"/>
                </a:solidFill>
                <a:latin typeface="Times New Roman" panose="02020603050405020304" pitchFamily="18" charset="0"/>
                <a:cs typeface="Times New Roman" panose="02020603050405020304" pitchFamily="18" charset="0"/>
              </a:rPr>
              <a:t>respond to profit margin squeeze</a:t>
            </a:r>
            <a:r>
              <a:rPr lang="en-US" altLang="zh-CN" dirty="0">
                <a:latin typeface="Times New Roman" panose="02020603050405020304" pitchFamily="18" charset="0"/>
                <a:cs typeface="Times New Roman" panose="02020603050405020304" pitchFamily="18" charset="0"/>
              </a:rPr>
              <a:t>. They hypothesize that fund sponsors with greater reputation concerns might want to internalize the negative spillovers by either taking less risk or leaving the fund industry altogether. They might also entertain different pricing strategies.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They argue that one way to measure reputation concerns is whether a fund is sponsored by a financial institution (large  </a:t>
            </a:r>
          </a:p>
          <a:p>
            <a:r>
              <a:rPr lang="en-US" altLang="zh-CN" dirty="0">
                <a:latin typeface="Times New Roman" panose="02020603050405020304" pitchFamily="18" charset="0"/>
                <a:cs typeface="Times New Roman" panose="02020603050405020304" pitchFamily="18" charset="0"/>
              </a:rPr>
              <a:t>     reputation concerns) or is sponsored by an independent asset management company (less reputation concerns). </a:t>
            </a:r>
            <a:endParaRPr lang="zh-CN" altLang="en-US"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5B069A44-612B-49AC-AC3C-5B5F329D7982}"/>
              </a:ext>
            </a:extLst>
          </p:cNvPr>
          <p:cNvSpPr>
            <a:spLocks noGrp="1"/>
          </p:cNvSpPr>
          <p:nvPr>
            <p:ph type="sldNum" sz="quarter" idx="12"/>
          </p:nvPr>
        </p:nvSpPr>
        <p:spPr/>
        <p:txBody>
          <a:bodyPr/>
          <a:lstStyle/>
          <a:p>
            <a:fld id="{67F0BCC8-1E2D-4B50-8785-42980CAEFD3A}" type="slidenum">
              <a:rPr lang="zh-CN" altLang="en-US" smtClean="0"/>
              <a:pPr/>
              <a:t>25</a:t>
            </a:fld>
            <a:endParaRPr lang="zh-CN" altLang="en-US" dirty="0"/>
          </a:p>
        </p:txBody>
      </p:sp>
    </p:spTree>
    <p:extLst>
      <p:ext uri="{BB962C8B-B14F-4D97-AF65-F5344CB8AC3E}">
        <p14:creationId xmlns:p14="http://schemas.microsoft.com/office/powerpoint/2010/main" val="6413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A652-48E1-4307-B707-89A929314F55}"/>
              </a:ext>
            </a:extLst>
          </p:cNvPr>
          <p:cNvSpPr>
            <a:spLocks noGrp="1"/>
          </p:cNvSpPr>
          <p:nvPr>
            <p:ph type="title"/>
          </p:nvPr>
        </p:nvSpPr>
        <p:spPr/>
        <p:txBody>
          <a:bodyPr/>
          <a:lstStyle/>
          <a:p>
            <a:r>
              <a:rPr lang="en-US" altLang="zh-CN" dirty="0"/>
              <a:t>Empirical Results</a:t>
            </a:r>
            <a:endParaRPr lang="zh-CN" altLang="en-US" dirty="0"/>
          </a:p>
        </p:txBody>
      </p:sp>
      <p:grpSp>
        <p:nvGrpSpPr>
          <p:cNvPr id="3" name="Group 2">
            <a:extLst>
              <a:ext uri="{FF2B5EF4-FFF2-40B4-BE49-F238E27FC236}">
                <a16:creationId xmlns:a16="http://schemas.microsoft.com/office/drawing/2014/main" id="{5858DE9B-DA42-4981-B6A9-85B4467DDDAE}"/>
              </a:ext>
            </a:extLst>
          </p:cNvPr>
          <p:cNvGrpSpPr/>
          <p:nvPr/>
        </p:nvGrpSpPr>
        <p:grpSpPr>
          <a:xfrm>
            <a:off x="795337" y="1143000"/>
            <a:ext cx="10601325" cy="974637"/>
            <a:chOff x="795337" y="1143000"/>
            <a:chExt cx="10601325" cy="974637"/>
          </a:xfrm>
        </p:grpSpPr>
        <p:sp>
          <p:nvSpPr>
            <p:cNvPr id="4" name="TextBox 3">
              <a:extLst>
                <a:ext uri="{FF2B5EF4-FFF2-40B4-BE49-F238E27FC236}">
                  <a16:creationId xmlns:a16="http://schemas.microsoft.com/office/drawing/2014/main" id="{D8002EA7-4997-4DAA-92F0-4D90C5B9763F}"/>
                </a:ext>
              </a:extLst>
            </p:cNvPr>
            <p:cNvSpPr txBox="1"/>
            <p:nvPr/>
          </p:nvSpPr>
          <p:spPr>
            <a:xfrm>
              <a:off x="933450" y="1143000"/>
              <a:ext cx="92202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Cross - Sectional Evidence</a:t>
              </a:r>
              <a:endParaRPr lang="zh-CN" altLang="en-US" sz="2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26C5501-6D2C-47C0-8D5E-CA76D99F81D5}"/>
                </a:ext>
              </a:extLst>
            </p:cNvPr>
            <p:cNvPicPr>
              <a:picLocks noChangeAspect="1"/>
            </p:cNvPicPr>
            <p:nvPr/>
          </p:nvPicPr>
          <p:blipFill>
            <a:blip r:embed="rId2"/>
            <a:stretch>
              <a:fillRect/>
            </a:stretch>
          </p:blipFill>
          <p:spPr>
            <a:xfrm>
              <a:off x="795337" y="1700731"/>
              <a:ext cx="10601325" cy="416906"/>
            </a:xfrm>
            <a:prstGeom prst="rect">
              <a:avLst/>
            </a:prstGeom>
          </p:spPr>
        </p:pic>
      </p:grpSp>
      <p:sp>
        <p:nvSpPr>
          <p:cNvPr id="6" name="TextBox 5">
            <a:extLst>
              <a:ext uri="{FF2B5EF4-FFF2-40B4-BE49-F238E27FC236}">
                <a16:creationId xmlns:a16="http://schemas.microsoft.com/office/drawing/2014/main" id="{FE0F4DBD-7A31-4FCD-92E7-6A7152F82C07}"/>
              </a:ext>
            </a:extLst>
          </p:cNvPr>
          <p:cNvSpPr txBox="1"/>
          <p:nvPr/>
        </p:nvSpPr>
        <p:spPr>
          <a:xfrm>
            <a:off x="795337" y="2413337"/>
            <a:ext cx="10877550" cy="224676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In this model, Independent Sponsor is an indicator variable equal to 1 if the sponsor is an independent management company and 0 if it is an affiliated company. </a:t>
            </a:r>
          </a:p>
          <a:p>
            <a:pPr marL="285750" indent="-285750">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Fund Strategy </a:t>
            </a:r>
            <a:r>
              <a:rPr lang="en-US" altLang="zh-CN" sz="2000" dirty="0">
                <a:latin typeface="Times New Roman" panose="02020603050405020304" pitchFamily="18" charset="0"/>
                <a:cs typeface="Times New Roman" panose="02020603050405020304" pitchFamily="18" charset="0"/>
              </a:rPr>
              <a:t>and </a:t>
            </a:r>
            <a:r>
              <a:rPr lang="en-US" altLang="zh-CN" sz="2000" b="1" dirty="0">
                <a:latin typeface="Times New Roman" panose="02020603050405020304" pitchFamily="18" charset="0"/>
                <a:cs typeface="Times New Roman" panose="02020603050405020304" pitchFamily="18" charset="0"/>
              </a:rPr>
              <a:t>X</a:t>
            </a:r>
            <a:r>
              <a:rPr lang="en-US" altLang="zh-CN" sz="2000" dirty="0">
                <a:latin typeface="Times New Roman" panose="02020603050405020304" pitchFamily="18" charset="0"/>
                <a:cs typeface="Times New Roman" panose="02020603050405020304" pitchFamily="18" charset="0"/>
              </a:rPr>
              <a:t> are defined as in previous models.</a:t>
            </a:r>
          </a:p>
          <a:p>
            <a:pPr marL="285750" indent="-285750">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The incremental effect of change with respect to sponsor type is measured by the coefficient of the interaction term </a:t>
            </a:r>
            <a:r>
              <a:rPr lang="en-US" altLang="zh-CN" sz="2000" i="1" dirty="0">
                <a:latin typeface="Times New Roman" panose="02020603050405020304" pitchFamily="18" charset="0"/>
                <a:cs typeface="Times New Roman" panose="02020603050405020304" pitchFamily="18" charset="0"/>
              </a:rPr>
              <a:t>Event x Independent </a:t>
            </a:r>
            <a:r>
              <a:rPr lang="en-US" altLang="zh-CN" sz="2000" dirty="0">
                <a:latin typeface="Times New Roman" panose="02020603050405020304" pitchFamily="18" charset="0"/>
                <a:cs typeface="Times New Roman" panose="02020603050405020304" pitchFamily="18" charset="0"/>
              </a:rPr>
              <a:t>Sponsor. </a:t>
            </a:r>
            <a:endParaRPr lang="zh-CN" altLang="en-US" sz="20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3236E36-CA4E-4E3B-865B-C4AD54BDF6A2}"/>
              </a:ext>
            </a:extLst>
          </p:cNvPr>
          <p:cNvSpPr>
            <a:spLocks noGrp="1"/>
          </p:cNvSpPr>
          <p:nvPr>
            <p:ph type="sldNum" sz="quarter" idx="12"/>
          </p:nvPr>
        </p:nvSpPr>
        <p:spPr/>
        <p:txBody>
          <a:bodyPr/>
          <a:lstStyle/>
          <a:p>
            <a:fld id="{67F0BCC8-1E2D-4B50-8785-42980CAEFD3A}" type="slidenum">
              <a:rPr lang="zh-CN" altLang="en-US" smtClean="0"/>
              <a:pPr/>
              <a:t>26</a:t>
            </a:fld>
            <a:endParaRPr lang="zh-CN" altLang="en-US" dirty="0"/>
          </a:p>
        </p:txBody>
      </p:sp>
    </p:spTree>
    <p:extLst>
      <p:ext uri="{BB962C8B-B14F-4D97-AF65-F5344CB8AC3E}">
        <p14:creationId xmlns:p14="http://schemas.microsoft.com/office/powerpoint/2010/main" val="27945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A6C2-3A44-456D-B820-15B84814F942}"/>
              </a:ext>
            </a:extLst>
          </p:cNvPr>
          <p:cNvSpPr>
            <a:spLocks noGrp="1"/>
          </p:cNvSpPr>
          <p:nvPr>
            <p:ph type="title"/>
          </p:nvPr>
        </p:nvSpPr>
        <p:spPr/>
        <p:txBody>
          <a:bodyPr/>
          <a:lstStyle/>
          <a:p>
            <a:r>
              <a:rPr lang="en-US" altLang="zh-CN" dirty="0"/>
              <a:t>Empirical Results</a:t>
            </a:r>
            <a:endParaRPr lang="zh-CN" altLang="en-US" dirty="0"/>
          </a:p>
        </p:txBody>
      </p:sp>
      <p:grpSp>
        <p:nvGrpSpPr>
          <p:cNvPr id="5" name="Group 4">
            <a:extLst>
              <a:ext uri="{FF2B5EF4-FFF2-40B4-BE49-F238E27FC236}">
                <a16:creationId xmlns:a16="http://schemas.microsoft.com/office/drawing/2014/main" id="{5B620915-433E-4505-BD68-8901E331FD6C}"/>
              </a:ext>
            </a:extLst>
          </p:cNvPr>
          <p:cNvGrpSpPr/>
          <p:nvPr/>
        </p:nvGrpSpPr>
        <p:grpSpPr>
          <a:xfrm>
            <a:off x="795337" y="917938"/>
            <a:ext cx="10601325" cy="3497443"/>
            <a:chOff x="795337" y="1003663"/>
            <a:chExt cx="10601325" cy="3497443"/>
          </a:xfrm>
        </p:grpSpPr>
        <p:pic>
          <p:nvPicPr>
            <p:cNvPr id="3" name="Picture 2">
              <a:extLst>
                <a:ext uri="{FF2B5EF4-FFF2-40B4-BE49-F238E27FC236}">
                  <a16:creationId xmlns:a16="http://schemas.microsoft.com/office/drawing/2014/main" id="{4621DDD5-51BC-4665-8856-8ABD1D388823}"/>
                </a:ext>
              </a:extLst>
            </p:cNvPr>
            <p:cNvPicPr>
              <a:picLocks noChangeAspect="1"/>
            </p:cNvPicPr>
            <p:nvPr/>
          </p:nvPicPr>
          <p:blipFill>
            <a:blip r:embed="rId2"/>
            <a:stretch>
              <a:fillRect/>
            </a:stretch>
          </p:blipFill>
          <p:spPr>
            <a:xfrm>
              <a:off x="1504950" y="1420569"/>
              <a:ext cx="8486776" cy="3080537"/>
            </a:xfrm>
            <a:prstGeom prst="rect">
              <a:avLst/>
            </a:prstGeom>
          </p:spPr>
        </p:pic>
        <p:pic>
          <p:nvPicPr>
            <p:cNvPr id="4" name="Picture 3">
              <a:extLst>
                <a:ext uri="{FF2B5EF4-FFF2-40B4-BE49-F238E27FC236}">
                  <a16:creationId xmlns:a16="http://schemas.microsoft.com/office/drawing/2014/main" id="{27B65731-9096-46B0-844D-C0BC6D679058}"/>
                </a:ext>
              </a:extLst>
            </p:cNvPr>
            <p:cNvPicPr>
              <a:picLocks noChangeAspect="1"/>
            </p:cNvPicPr>
            <p:nvPr/>
          </p:nvPicPr>
          <p:blipFill>
            <a:blip r:embed="rId3"/>
            <a:stretch>
              <a:fillRect/>
            </a:stretch>
          </p:blipFill>
          <p:spPr>
            <a:xfrm>
              <a:off x="795337" y="1003663"/>
              <a:ext cx="10601325" cy="416906"/>
            </a:xfrm>
            <a:prstGeom prst="rect">
              <a:avLst/>
            </a:prstGeom>
          </p:spPr>
        </p:pic>
      </p:grpSp>
      <p:sp>
        <p:nvSpPr>
          <p:cNvPr id="6" name="TextBox 5">
            <a:extLst>
              <a:ext uri="{FF2B5EF4-FFF2-40B4-BE49-F238E27FC236}">
                <a16:creationId xmlns:a16="http://schemas.microsoft.com/office/drawing/2014/main" id="{D0ED9244-4398-43D9-BC7F-4091C0CA78C1}"/>
              </a:ext>
            </a:extLst>
          </p:cNvPr>
          <p:cNvSpPr txBox="1"/>
          <p:nvPr/>
        </p:nvSpPr>
        <p:spPr>
          <a:xfrm>
            <a:off x="795337" y="4667250"/>
            <a:ext cx="10253663" cy="1200329"/>
          </a:xfrm>
          <a:prstGeom prst="rect">
            <a:avLst/>
          </a:prstGeom>
          <a:noFill/>
        </p:spPr>
        <p:txBody>
          <a:bodyPr wrap="square" rtlCol="0">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a:t>
            </a:r>
          </a:p>
          <a:p>
            <a:r>
              <a:rPr lang="en-US" altLang="zh-CN" dirty="0">
                <a:solidFill>
                  <a:schemeClr val="accent1"/>
                </a:solidFill>
                <a:latin typeface="Times New Roman" panose="02020603050405020304" pitchFamily="18" charset="0"/>
                <a:cs typeface="Times New Roman" panose="02020603050405020304" pitchFamily="18" charset="0"/>
              </a:rPr>
              <a:t>The authors find that funds sponsored by independent companies are more likely to stay following the policy announcement. This result is particularly strong for the six-month window, which could be due to the fact that adjustments, such as exit take longer to materialize.</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B3A3DE7-1F13-46E7-ABA1-197C673C1115}"/>
              </a:ext>
            </a:extLst>
          </p:cNvPr>
          <p:cNvSpPr/>
          <p:nvPr/>
        </p:nvSpPr>
        <p:spPr>
          <a:xfrm>
            <a:off x="7677149" y="2409825"/>
            <a:ext cx="2428875" cy="942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lide Number Placeholder 7">
            <a:extLst>
              <a:ext uri="{FF2B5EF4-FFF2-40B4-BE49-F238E27FC236}">
                <a16:creationId xmlns:a16="http://schemas.microsoft.com/office/drawing/2014/main" id="{1533A95E-B198-4F68-9137-CAED99A36458}"/>
              </a:ext>
            </a:extLst>
          </p:cNvPr>
          <p:cNvSpPr>
            <a:spLocks noGrp="1"/>
          </p:cNvSpPr>
          <p:nvPr>
            <p:ph type="sldNum" sz="quarter" idx="12"/>
          </p:nvPr>
        </p:nvSpPr>
        <p:spPr/>
        <p:txBody>
          <a:bodyPr/>
          <a:lstStyle/>
          <a:p>
            <a:fld id="{67F0BCC8-1E2D-4B50-8785-42980CAEFD3A}" type="slidenum">
              <a:rPr lang="zh-CN" altLang="en-US" smtClean="0"/>
              <a:pPr/>
              <a:t>27</a:t>
            </a:fld>
            <a:endParaRPr lang="zh-CN" altLang="en-US" dirty="0"/>
          </a:p>
        </p:txBody>
      </p:sp>
    </p:spTree>
    <p:extLst>
      <p:ext uri="{BB962C8B-B14F-4D97-AF65-F5344CB8AC3E}">
        <p14:creationId xmlns:p14="http://schemas.microsoft.com/office/powerpoint/2010/main" val="6417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D29A-472D-4AEC-82B5-6A48AA28581A}"/>
              </a:ext>
            </a:extLst>
          </p:cNvPr>
          <p:cNvSpPr>
            <a:spLocks noGrp="1"/>
          </p:cNvSpPr>
          <p:nvPr>
            <p:ph type="title"/>
          </p:nvPr>
        </p:nvSpPr>
        <p:spPr/>
        <p:txBody>
          <a:bodyPr/>
          <a:lstStyle/>
          <a:p>
            <a:r>
              <a:rPr lang="en-US" altLang="zh-CN" dirty="0"/>
              <a:t>Empirical Results</a:t>
            </a:r>
            <a:endParaRPr lang="zh-CN" altLang="en-US" dirty="0"/>
          </a:p>
        </p:txBody>
      </p:sp>
      <p:pic>
        <p:nvPicPr>
          <p:cNvPr id="3" name="Picture 2">
            <a:extLst>
              <a:ext uri="{FF2B5EF4-FFF2-40B4-BE49-F238E27FC236}">
                <a16:creationId xmlns:a16="http://schemas.microsoft.com/office/drawing/2014/main" id="{F71C1888-496F-4241-89BE-276BBE8DD747}"/>
              </a:ext>
            </a:extLst>
          </p:cNvPr>
          <p:cNvPicPr>
            <a:picLocks noChangeAspect="1"/>
          </p:cNvPicPr>
          <p:nvPr/>
        </p:nvPicPr>
        <p:blipFill>
          <a:blip r:embed="rId2"/>
          <a:stretch>
            <a:fillRect/>
          </a:stretch>
        </p:blipFill>
        <p:spPr>
          <a:xfrm>
            <a:off x="795337" y="917938"/>
            <a:ext cx="10601325" cy="416906"/>
          </a:xfrm>
          <a:prstGeom prst="rect">
            <a:avLst/>
          </a:prstGeom>
        </p:spPr>
      </p:pic>
      <p:pic>
        <p:nvPicPr>
          <p:cNvPr id="5" name="Picture 4">
            <a:extLst>
              <a:ext uri="{FF2B5EF4-FFF2-40B4-BE49-F238E27FC236}">
                <a16:creationId xmlns:a16="http://schemas.microsoft.com/office/drawing/2014/main" id="{EF01CF93-D8E6-4407-9F78-8F1A08BC50BA}"/>
              </a:ext>
            </a:extLst>
          </p:cNvPr>
          <p:cNvPicPr>
            <a:picLocks noChangeAspect="1"/>
          </p:cNvPicPr>
          <p:nvPr/>
        </p:nvPicPr>
        <p:blipFill>
          <a:blip r:embed="rId3"/>
          <a:stretch>
            <a:fillRect/>
          </a:stretch>
        </p:blipFill>
        <p:spPr>
          <a:xfrm>
            <a:off x="461963" y="1334844"/>
            <a:ext cx="11268074" cy="2483219"/>
          </a:xfrm>
          <a:prstGeom prst="rect">
            <a:avLst/>
          </a:prstGeom>
        </p:spPr>
      </p:pic>
      <p:sp>
        <p:nvSpPr>
          <p:cNvPr id="6" name="TextBox 5">
            <a:extLst>
              <a:ext uri="{FF2B5EF4-FFF2-40B4-BE49-F238E27FC236}">
                <a16:creationId xmlns:a16="http://schemas.microsoft.com/office/drawing/2014/main" id="{09643504-AB22-443B-84F1-206554CFDE24}"/>
              </a:ext>
            </a:extLst>
          </p:cNvPr>
          <p:cNvSpPr txBox="1"/>
          <p:nvPr/>
        </p:nvSpPr>
        <p:spPr>
          <a:xfrm>
            <a:off x="876301" y="4045828"/>
            <a:ext cx="10991850" cy="1477328"/>
          </a:xfrm>
          <a:prstGeom prst="rect">
            <a:avLst/>
          </a:prstGeom>
          <a:noFill/>
        </p:spPr>
        <p:txBody>
          <a:bodyPr wrap="square" rtlCol="0">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a:t>
            </a:r>
          </a:p>
          <a:p>
            <a:r>
              <a:rPr lang="en-US" altLang="zh-CN" dirty="0">
                <a:solidFill>
                  <a:schemeClr val="accent1"/>
                </a:solidFill>
                <a:latin typeface="Times New Roman" panose="02020603050405020304" pitchFamily="18" charset="0"/>
                <a:cs typeface="Times New Roman" panose="02020603050405020304" pitchFamily="18" charset="0"/>
              </a:rPr>
              <a:t>The authors consider various measures of fund risk. The results generally paint a picture that funds sponsored by independent asset management companies take on more risk following the change in the interest rate policy. This result holds for three out of four measures or risk. The risk adjustment already takes place within the shorter three-month period.</a:t>
            </a:r>
          </a:p>
        </p:txBody>
      </p:sp>
      <p:cxnSp>
        <p:nvCxnSpPr>
          <p:cNvPr id="8" name="Straight Connector 7">
            <a:extLst>
              <a:ext uri="{FF2B5EF4-FFF2-40B4-BE49-F238E27FC236}">
                <a16:creationId xmlns:a16="http://schemas.microsoft.com/office/drawing/2014/main" id="{F5C1AC91-3AA8-4A2B-86CC-BF7D14CA0E1B}"/>
              </a:ext>
            </a:extLst>
          </p:cNvPr>
          <p:cNvCxnSpPr/>
          <p:nvPr/>
        </p:nvCxnSpPr>
        <p:spPr>
          <a:xfrm>
            <a:off x="2409825" y="2933700"/>
            <a:ext cx="81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717E25-918A-40B8-A549-36877485B684}"/>
              </a:ext>
            </a:extLst>
          </p:cNvPr>
          <p:cNvCxnSpPr/>
          <p:nvPr/>
        </p:nvCxnSpPr>
        <p:spPr>
          <a:xfrm>
            <a:off x="3562350" y="2933700"/>
            <a:ext cx="81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939EF1-4E5D-4D52-AA13-68F75EA42B0B}"/>
              </a:ext>
            </a:extLst>
          </p:cNvPr>
          <p:cNvCxnSpPr/>
          <p:nvPr/>
        </p:nvCxnSpPr>
        <p:spPr>
          <a:xfrm>
            <a:off x="5991225" y="2933700"/>
            <a:ext cx="81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6BFBD3-4B6F-484C-840D-89D1C35A58E9}"/>
              </a:ext>
            </a:extLst>
          </p:cNvPr>
          <p:cNvCxnSpPr/>
          <p:nvPr/>
        </p:nvCxnSpPr>
        <p:spPr>
          <a:xfrm>
            <a:off x="7162800" y="2933700"/>
            <a:ext cx="81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1653C8-167C-4AC2-B884-7A8B68C64A27}"/>
              </a:ext>
            </a:extLst>
          </p:cNvPr>
          <p:cNvCxnSpPr/>
          <p:nvPr/>
        </p:nvCxnSpPr>
        <p:spPr>
          <a:xfrm>
            <a:off x="8439150" y="2952750"/>
            <a:ext cx="81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92DEDB-CA65-4146-8926-F189D3CC41A5}"/>
              </a:ext>
            </a:extLst>
          </p:cNvPr>
          <p:cNvCxnSpPr/>
          <p:nvPr/>
        </p:nvCxnSpPr>
        <p:spPr>
          <a:xfrm>
            <a:off x="10910887" y="2962275"/>
            <a:ext cx="81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4760DB9-C239-4384-99EA-8BEEE1FFE039}"/>
              </a:ext>
            </a:extLst>
          </p:cNvPr>
          <p:cNvSpPr>
            <a:spLocks noGrp="1"/>
          </p:cNvSpPr>
          <p:nvPr>
            <p:ph type="sldNum" sz="quarter" idx="12"/>
          </p:nvPr>
        </p:nvSpPr>
        <p:spPr/>
        <p:txBody>
          <a:bodyPr/>
          <a:lstStyle/>
          <a:p>
            <a:fld id="{67F0BCC8-1E2D-4B50-8785-42980CAEFD3A}" type="slidenum">
              <a:rPr lang="zh-CN" altLang="en-US" smtClean="0"/>
              <a:pPr/>
              <a:t>28</a:t>
            </a:fld>
            <a:endParaRPr lang="zh-CN" altLang="en-US" dirty="0"/>
          </a:p>
        </p:txBody>
      </p:sp>
    </p:spTree>
    <p:extLst>
      <p:ext uri="{BB962C8B-B14F-4D97-AF65-F5344CB8AC3E}">
        <p14:creationId xmlns:p14="http://schemas.microsoft.com/office/powerpoint/2010/main" val="72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9FE3-425E-4BA7-91D4-6813B7FD8CFA}"/>
              </a:ext>
            </a:extLst>
          </p:cNvPr>
          <p:cNvSpPr>
            <a:spLocks noGrp="1"/>
          </p:cNvSpPr>
          <p:nvPr>
            <p:ph type="title"/>
          </p:nvPr>
        </p:nvSpPr>
        <p:spPr/>
        <p:txBody>
          <a:bodyPr/>
          <a:lstStyle/>
          <a:p>
            <a:r>
              <a:rPr lang="en-US" altLang="zh-CN" dirty="0"/>
              <a:t>Empirical Results</a:t>
            </a:r>
            <a:endParaRPr lang="zh-CN" altLang="en-US" dirty="0"/>
          </a:p>
        </p:txBody>
      </p:sp>
      <p:sp>
        <p:nvSpPr>
          <p:cNvPr id="3" name="Rectangle 2">
            <a:extLst>
              <a:ext uri="{FF2B5EF4-FFF2-40B4-BE49-F238E27FC236}">
                <a16:creationId xmlns:a16="http://schemas.microsoft.com/office/drawing/2014/main" id="{385219FF-204E-40A3-905A-3B74D04E83E3}"/>
              </a:ext>
            </a:extLst>
          </p:cNvPr>
          <p:cNvSpPr/>
          <p:nvPr/>
        </p:nvSpPr>
        <p:spPr>
          <a:xfrm>
            <a:off x="700087" y="1407200"/>
            <a:ext cx="10620375" cy="3416320"/>
          </a:xfrm>
          <a:prstGeom prst="rect">
            <a:avLst/>
          </a:prstGeom>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The results on exit and risk taking are consistent with authors’ hypothesis that reputation concerns are driving strategic adjustments of MMFs. </a:t>
            </a:r>
          </a:p>
          <a:p>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Moreover, a combination of the two results implies an additional industry effect. Given that safer, affiliated funds are more likely to leave and more sensitive to risk, and independent funds are more likely to stay, this mechanism leads to a </a:t>
            </a:r>
            <a:r>
              <a:rPr lang="en-US" altLang="zh-CN" sz="2400" b="1" dirty="0">
                <a:solidFill>
                  <a:srgbClr val="FF0000"/>
                </a:solidFill>
                <a:latin typeface="Times New Roman" panose="02020603050405020304" pitchFamily="18" charset="0"/>
                <a:cs typeface="Times New Roman" panose="02020603050405020304" pitchFamily="18" charset="0"/>
              </a:rPr>
              <a:t>negative selection of funds </a:t>
            </a:r>
            <a:r>
              <a:rPr lang="en-US" altLang="zh-CN" sz="2400" dirty="0">
                <a:latin typeface="Times New Roman" panose="02020603050405020304" pitchFamily="18" charset="0"/>
                <a:cs typeface="Times New Roman" panose="02020603050405020304" pitchFamily="18" charset="0"/>
              </a:rPr>
              <a:t>that stay after the policy events. </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This, in turn, makes the entire MMF industry less stable.</a:t>
            </a:r>
            <a:endParaRPr lang="zh-CN" alt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F8E0C2-4D33-489A-BF50-5916FF0B8773}"/>
              </a:ext>
            </a:extLst>
          </p:cNvPr>
          <p:cNvSpPr>
            <a:spLocks noGrp="1"/>
          </p:cNvSpPr>
          <p:nvPr>
            <p:ph type="sldNum" sz="quarter" idx="12"/>
          </p:nvPr>
        </p:nvSpPr>
        <p:spPr/>
        <p:txBody>
          <a:bodyPr/>
          <a:lstStyle/>
          <a:p>
            <a:fld id="{67F0BCC8-1E2D-4B50-8785-42980CAEFD3A}" type="slidenum">
              <a:rPr lang="zh-CN" altLang="en-US" smtClean="0"/>
              <a:pPr/>
              <a:t>29</a:t>
            </a:fld>
            <a:endParaRPr lang="zh-CN" altLang="en-US" dirty="0"/>
          </a:p>
        </p:txBody>
      </p:sp>
    </p:spTree>
    <p:extLst>
      <p:ext uri="{BB962C8B-B14F-4D97-AF65-F5344CB8AC3E}">
        <p14:creationId xmlns:p14="http://schemas.microsoft.com/office/powerpoint/2010/main" val="242935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9A01-DB47-4601-9026-CDF3BB13EA84}"/>
              </a:ext>
            </a:extLst>
          </p:cNvPr>
          <p:cNvSpPr>
            <a:spLocks noGrp="1"/>
          </p:cNvSpPr>
          <p:nvPr>
            <p:ph type="title"/>
          </p:nvPr>
        </p:nvSpPr>
        <p:spPr/>
        <p:txBody>
          <a:bodyPr/>
          <a:lstStyle/>
          <a:p>
            <a:r>
              <a:rPr lang="en-US" altLang="zh-CN" dirty="0"/>
              <a:t>Contents</a:t>
            </a:r>
            <a:endParaRPr lang="zh-CN" altLang="en-US" dirty="0"/>
          </a:p>
        </p:txBody>
      </p:sp>
      <p:sp>
        <p:nvSpPr>
          <p:cNvPr id="3" name="TextBox 2">
            <a:extLst>
              <a:ext uri="{FF2B5EF4-FFF2-40B4-BE49-F238E27FC236}">
                <a16:creationId xmlns:a16="http://schemas.microsoft.com/office/drawing/2014/main" id="{A80AC4EC-C766-4A40-89F4-8BEF71D146DC}"/>
              </a:ext>
            </a:extLst>
          </p:cNvPr>
          <p:cNvSpPr txBox="1"/>
          <p:nvPr/>
        </p:nvSpPr>
        <p:spPr>
          <a:xfrm>
            <a:off x="3128831" y="1201358"/>
            <a:ext cx="6534150" cy="6232475"/>
          </a:xfrm>
          <a:prstGeom prst="rect">
            <a:avLst/>
          </a:prstGeom>
          <a:noFill/>
        </p:spPr>
        <p:txBody>
          <a:bodyPr wrap="square" rtlCol="0">
            <a:spAutoFit/>
          </a:bodyPr>
          <a:lstStyle/>
          <a:p>
            <a:pPr marL="342900" indent="-342900">
              <a:lnSpc>
                <a:spcPct val="150000"/>
              </a:lnSpc>
              <a:buAutoNum type="arabicPeriod"/>
            </a:pPr>
            <a:r>
              <a:rPr lang="en-US" altLang="zh-CN" sz="3800" dirty="0">
                <a:latin typeface="Times New Roman" panose="02020603050405020304" pitchFamily="18" charset="0"/>
                <a:ea typeface="楷体" panose="02010609060101010101" pitchFamily="49" charset="-122"/>
                <a:cs typeface="Times New Roman" panose="02020603050405020304" pitchFamily="18" charset="0"/>
              </a:rPr>
              <a:t>Introduction</a:t>
            </a:r>
          </a:p>
          <a:p>
            <a:pPr marL="342900" indent="-342900">
              <a:lnSpc>
                <a:spcPct val="150000"/>
              </a:lnSpc>
              <a:buAutoNum type="arabicPeriod"/>
            </a:pPr>
            <a:r>
              <a:rPr lang="en-US" altLang="zh-CN" sz="3800" dirty="0">
                <a:latin typeface="Times New Roman" panose="02020603050405020304" pitchFamily="18" charset="0"/>
                <a:ea typeface="楷体" panose="02010609060101010101" pitchFamily="49" charset="-122"/>
                <a:cs typeface="Times New Roman" panose="02020603050405020304" pitchFamily="18" charset="0"/>
              </a:rPr>
              <a:t>Research Design and Data</a:t>
            </a:r>
          </a:p>
          <a:p>
            <a:pPr marL="342900" indent="-342900">
              <a:lnSpc>
                <a:spcPct val="150000"/>
              </a:lnSpc>
              <a:buAutoNum type="arabicPeriod"/>
            </a:pPr>
            <a:r>
              <a:rPr lang="en-US" altLang="zh-CN" sz="3800" dirty="0">
                <a:latin typeface="Times New Roman" panose="02020603050405020304" pitchFamily="18" charset="0"/>
                <a:ea typeface="楷体" panose="02010609060101010101" pitchFamily="49" charset="-122"/>
                <a:cs typeface="Times New Roman" panose="02020603050405020304" pitchFamily="18" charset="0"/>
              </a:rPr>
              <a:t>Empirical Results</a:t>
            </a:r>
          </a:p>
          <a:p>
            <a:pPr marL="342900" indent="-342900">
              <a:lnSpc>
                <a:spcPct val="150000"/>
              </a:lnSpc>
              <a:buAutoNum type="arabicPeriod"/>
            </a:pPr>
            <a:r>
              <a:rPr lang="en-US" altLang="zh-CN" sz="3800" dirty="0">
                <a:latin typeface="Times New Roman" panose="02020603050405020304" pitchFamily="18" charset="0"/>
                <a:ea typeface="楷体" panose="02010609060101010101" pitchFamily="49" charset="-122"/>
                <a:cs typeface="Times New Roman" panose="02020603050405020304" pitchFamily="18" charset="0"/>
              </a:rPr>
              <a:t>Robustness Checks</a:t>
            </a:r>
          </a:p>
          <a:p>
            <a:pPr marL="342900" indent="-342900">
              <a:lnSpc>
                <a:spcPct val="150000"/>
              </a:lnSpc>
              <a:buAutoNum type="arabicPeriod"/>
            </a:pPr>
            <a:r>
              <a:rPr lang="en-US" altLang="zh-CN" sz="3800" dirty="0">
                <a:latin typeface="Times New Roman" panose="02020603050405020304" pitchFamily="18" charset="0"/>
                <a:ea typeface="楷体" panose="02010609060101010101" pitchFamily="49" charset="-122"/>
                <a:cs typeface="Times New Roman" panose="02020603050405020304" pitchFamily="18" charset="0"/>
              </a:rPr>
              <a:t>Conclusion</a:t>
            </a:r>
          </a:p>
          <a:p>
            <a:pPr marL="342900" indent="-342900">
              <a:buAutoNum type="arabicPeriod"/>
            </a:pPr>
            <a:endParaRPr lang="en-US" altLang="zh-CN" sz="3800" dirty="0">
              <a:latin typeface="Times New Roman" panose="02020603050405020304" pitchFamily="18" charset="0"/>
              <a:cs typeface="Times New Roman" panose="02020603050405020304" pitchFamily="18" charset="0"/>
            </a:endParaRPr>
          </a:p>
          <a:p>
            <a:pPr marL="342900" indent="-342900">
              <a:buAutoNum type="arabicPeriod"/>
            </a:pPr>
            <a:endParaRPr lang="en-US" altLang="zh-CN" sz="3800" dirty="0">
              <a:latin typeface="Times New Roman" panose="02020603050405020304" pitchFamily="18" charset="0"/>
              <a:cs typeface="Times New Roman" panose="02020603050405020304" pitchFamily="18" charset="0"/>
            </a:endParaRPr>
          </a:p>
          <a:p>
            <a:pPr marL="342900" indent="-342900">
              <a:buAutoNum type="arabicPeriod"/>
            </a:pPr>
            <a:endParaRPr lang="zh-CN" altLang="en-US" sz="3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7AE4D6-B4E8-408C-91C5-D356294F9374}"/>
              </a:ext>
            </a:extLst>
          </p:cNvPr>
          <p:cNvSpPr>
            <a:spLocks noGrp="1"/>
          </p:cNvSpPr>
          <p:nvPr>
            <p:ph type="sldNum" sz="quarter" idx="12"/>
          </p:nvPr>
        </p:nvSpPr>
        <p:spPr/>
        <p:txBody>
          <a:bodyPr/>
          <a:lstStyle/>
          <a:p>
            <a:fld id="{67F0BCC8-1E2D-4B50-8785-42980CAEFD3A}" type="slidenum">
              <a:rPr lang="zh-CN" altLang="en-US" smtClean="0"/>
              <a:pPr/>
              <a:t>3</a:t>
            </a:fld>
            <a:endParaRPr lang="zh-CN" altLang="en-US" dirty="0"/>
          </a:p>
        </p:txBody>
      </p:sp>
    </p:spTree>
    <p:extLst>
      <p:ext uri="{BB962C8B-B14F-4D97-AF65-F5344CB8AC3E}">
        <p14:creationId xmlns:p14="http://schemas.microsoft.com/office/powerpoint/2010/main" val="3970548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A768-9B70-491D-932A-E8A1466B1915}"/>
              </a:ext>
            </a:extLst>
          </p:cNvPr>
          <p:cNvSpPr>
            <a:spLocks noGrp="1"/>
          </p:cNvSpPr>
          <p:nvPr>
            <p:ph type="title"/>
          </p:nvPr>
        </p:nvSpPr>
        <p:spPr/>
        <p:txBody>
          <a:bodyPr/>
          <a:lstStyle/>
          <a:p>
            <a:endParaRPr lang="zh-CN" altLang="en-US"/>
          </a:p>
        </p:txBody>
      </p:sp>
      <p:sp>
        <p:nvSpPr>
          <p:cNvPr id="3" name="Title 1">
            <a:extLst>
              <a:ext uri="{FF2B5EF4-FFF2-40B4-BE49-F238E27FC236}">
                <a16:creationId xmlns:a16="http://schemas.microsoft.com/office/drawing/2014/main" id="{7D1148B0-2312-432F-A336-4261C6923058}"/>
              </a:ext>
            </a:extLst>
          </p:cNvPr>
          <p:cNvSpPr txBox="1">
            <a:spLocks/>
          </p:cNvSpPr>
          <p:nvPr/>
        </p:nvSpPr>
        <p:spPr bwMode="auto">
          <a:xfrm>
            <a:off x="2262799" y="1973906"/>
            <a:ext cx="10303653" cy="1701089"/>
          </a:xfrm>
          <a:prstGeom prst="rect">
            <a:avLst/>
          </a:prstGeom>
          <a:noFill/>
          <a:ln w="9525">
            <a:noFill/>
            <a:miter lim="800000"/>
          </a:ln>
        </p:spPr>
        <p:txBody>
          <a:bodyPr vert="horz" wrap="square" lIns="0" tIns="0" rIns="0" bIns="0" numCol="1" rtlCol="0" anchor="b" anchorCtr="0" compatLnSpc="1">
            <a:normAutofit/>
          </a:bodyPr>
          <a:lstStyle>
            <a:lvl1pPr algn="l" defTabSz="914400" rtl="0" eaLnBrk="1" latinLnBrk="0" hangingPunct="1">
              <a:lnSpc>
                <a:spcPct val="90000"/>
              </a:lnSpc>
              <a:spcBef>
                <a:spcPct val="0"/>
              </a:spcBef>
              <a:buNone/>
              <a:defRPr sz="3200" kern="1200">
                <a:solidFill>
                  <a:schemeClr val="tx1"/>
                </a:solidFill>
                <a:latin typeface="楷体" panose="02010609060101010101" pitchFamily="49" charset="-122"/>
                <a:ea typeface="楷体" panose="02010609060101010101" pitchFamily="49" charset="-122"/>
                <a:cs typeface="+mj-cs"/>
              </a:defRPr>
            </a:lvl1pPr>
          </a:lstStyle>
          <a:p>
            <a:r>
              <a:rPr lang="en-US" altLang="zh-CN" sz="6600" dirty="0"/>
              <a:t>Robustness Checks</a:t>
            </a:r>
            <a:endParaRPr lang="zh-CN" altLang="en-US" sz="6600" dirty="0"/>
          </a:p>
        </p:txBody>
      </p:sp>
      <p:sp>
        <p:nvSpPr>
          <p:cNvPr id="4" name="Slide Number Placeholder 3">
            <a:extLst>
              <a:ext uri="{FF2B5EF4-FFF2-40B4-BE49-F238E27FC236}">
                <a16:creationId xmlns:a16="http://schemas.microsoft.com/office/drawing/2014/main" id="{C8F91616-0A49-415C-9788-0229B102C968}"/>
              </a:ext>
            </a:extLst>
          </p:cNvPr>
          <p:cNvSpPr>
            <a:spLocks noGrp="1"/>
          </p:cNvSpPr>
          <p:nvPr>
            <p:ph type="sldNum" sz="quarter" idx="12"/>
          </p:nvPr>
        </p:nvSpPr>
        <p:spPr/>
        <p:txBody>
          <a:bodyPr/>
          <a:lstStyle/>
          <a:p>
            <a:fld id="{67F0BCC8-1E2D-4B50-8785-42980CAEFD3A}" type="slidenum">
              <a:rPr lang="zh-CN" altLang="en-US" smtClean="0"/>
              <a:pPr/>
              <a:t>30</a:t>
            </a:fld>
            <a:endParaRPr lang="zh-CN" altLang="en-US" dirty="0"/>
          </a:p>
        </p:txBody>
      </p:sp>
    </p:spTree>
    <p:extLst>
      <p:ext uri="{BB962C8B-B14F-4D97-AF65-F5344CB8AC3E}">
        <p14:creationId xmlns:p14="http://schemas.microsoft.com/office/powerpoint/2010/main" val="57232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958E-8023-4B73-87C2-BDAFA88968F3}"/>
              </a:ext>
            </a:extLst>
          </p:cNvPr>
          <p:cNvSpPr>
            <a:spLocks noGrp="1"/>
          </p:cNvSpPr>
          <p:nvPr>
            <p:ph type="title"/>
          </p:nvPr>
        </p:nvSpPr>
        <p:spPr/>
        <p:txBody>
          <a:bodyPr/>
          <a:lstStyle/>
          <a:p>
            <a:r>
              <a:rPr lang="en-US" altLang="zh-CN" dirty="0"/>
              <a:t>Robustness Checks</a:t>
            </a:r>
            <a:endParaRPr lang="zh-CN" altLang="en-US" dirty="0"/>
          </a:p>
        </p:txBody>
      </p:sp>
      <p:sp>
        <p:nvSpPr>
          <p:cNvPr id="6" name="TextBox 5">
            <a:extLst>
              <a:ext uri="{FF2B5EF4-FFF2-40B4-BE49-F238E27FC236}">
                <a16:creationId xmlns:a16="http://schemas.microsoft.com/office/drawing/2014/main" id="{89FA8A43-8488-4927-93F6-99CDBFB929BD}"/>
              </a:ext>
            </a:extLst>
          </p:cNvPr>
          <p:cNvSpPr txBox="1"/>
          <p:nvPr/>
        </p:nvSpPr>
        <p:spPr>
          <a:xfrm>
            <a:off x="716755" y="2971787"/>
            <a:ext cx="10987088" cy="289310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results we just show in this previous formulas suggest that fund risk goes up as a result of policy announcements.</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To understand these findings, it is important to isolate their driving forces. In particular, the average yields in the MMF sample can increase for two reasons:</a:t>
            </a:r>
            <a:r>
              <a:rPr lang="en-US" altLang="zh-CN" dirty="0">
                <a:latin typeface="Times New Roman" panose="02020603050405020304" pitchFamily="18" charset="0"/>
                <a:cs typeface="Times New Roman" panose="02020603050405020304" pitchFamily="18" charset="0"/>
              </a:rPr>
              <a:t> </a:t>
            </a:r>
          </a:p>
          <a:p>
            <a:pPr marL="342900" indent="-342900">
              <a:buAutoNum type="arabicParenBoth"/>
            </a:pPr>
            <a:r>
              <a:rPr lang="en-US" altLang="zh-CN" b="1" dirty="0">
                <a:solidFill>
                  <a:srgbClr val="FF0000"/>
                </a:solidFill>
                <a:latin typeface="Times New Roman" panose="02020603050405020304" pitchFamily="18" charset="0"/>
                <a:cs typeface="Times New Roman" panose="02020603050405020304" pitchFamily="18" charset="0"/>
              </a:rPr>
              <a:t>Average fund yields go up because of negative selection that retains more risky funds in the data; </a:t>
            </a:r>
          </a:p>
          <a:p>
            <a:r>
              <a:rPr lang="en-US" altLang="zh-CN" b="1" dirty="0">
                <a:solidFill>
                  <a:srgbClr val="FF0000"/>
                </a:solidFill>
                <a:latin typeface="Times New Roman" panose="02020603050405020304" pitchFamily="18" charset="0"/>
                <a:cs typeface="Times New Roman" panose="02020603050405020304" pitchFamily="18" charset="0"/>
              </a:rPr>
              <a:t>(2) MMFs strategically adjust their risk in response to policies. </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Our results so far, suggest the first channel is partially operating given that riskier funds are more likely to stay. </a:t>
            </a:r>
          </a:p>
          <a:p>
            <a:endParaRPr lang="en-US" altLang="zh-CN"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In this section, we check to what extent the second channel also contributes to our average results.</a:t>
            </a:r>
            <a:endParaRPr lang="zh-CN" altLang="en-US"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4D46EA-2A0B-420E-AD40-D2EA00D665AB}"/>
              </a:ext>
            </a:extLst>
          </p:cNvPr>
          <p:cNvSpPr txBox="1"/>
          <p:nvPr/>
        </p:nvSpPr>
        <p:spPr>
          <a:xfrm>
            <a:off x="933450" y="3198167"/>
            <a:ext cx="10829925" cy="461665"/>
          </a:xfrm>
          <a:prstGeom prst="rect">
            <a:avLst/>
          </a:prstGeom>
          <a:noFill/>
        </p:spPr>
        <p:txBody>
          <a:bodyPr wrap="square" rtlCol="0">
            <a:spAutoFit/>
          </a:bodyPr>
          <a:lstStyle/>
          <a:p>
            <a:r>
              <a:rPr lang="en-US" altLang="zh-CN" sz="2400" i="1" dirty="0">
                <a:solidFill>
                  <a:schemeClr val="accent1"/>
                </a:solidFill>
                <a:latin typeface="Times New Roman" panose="02020603050405020304" pitchFamily="18" charset="0"/>
                <a:cs typeface="Times New Roman" panose="02020603050405020304" pitchFamily="18" charset="0"/>
              </a:rPr>
              <a:t>Let’s rule out the impacts from the survivorship effects and see what will happen…</a:t>
            </a:r>
            <a:endParaRPr lang="zh-CN" altLang="en-US" sz="2400" i="1" dirty="0">
              <a:solidFill>
                <a:schemeClr val="accent1"/>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2ED07018-CE01-4DE1-BCBD-263AB7A739E6}"/>
              </a:ext>
            </a:extLst>
          </p:cNvPr>
          <p:cNvGrpSpPr/>
          <p:nvPr/>
        </p:nvGrpSpPr>
        <p:grpSpPr>
          <a:xfrm>
            <a:off x="909637" y="1143000"/>
            <a:ext cx="10601325" cy="1595983"/>
            <a:chOff x="909637" y="1143000"/>
            <a:chExt cx="10601325" cy="1595983"/>
          </a:xfrm>
        </p:grpSpPr>
        <p:sp>
          <p:nvSpPr>
            <p:cNvPr id="3" name="TextBox 2">
              <a:extLst>
                <a:ext uri="{FF2B5EF4-FFF2-40B4-BE49-F238E27FC236}">
                  <a16:creationId xmlns:a16="http://schemas.microsoft.com/office/drawing/2014/main" id="{C65E529C-ED96-4472-98DE-E39E0A398685}"/>
                </a:ext>
              </a:extLst>
            </p:cNvPr>
            <p:cNvSpPr txBox="1"/>
            <p:nvPr/>
          </p:nvSpPr>
          <p:spPr>
            <a:xfrm>
              <a:off x="933450" y="1143000"/>
              <a:ext cx="922020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 Rule out the impacts from the survivorship effects</a:t>
              </a:r>
              <a:endParaRPr lang="zh-CN" altLang="en-US" sz="2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214F37B-3756-4EFC-BEDA-B28F872E43A3}"/>
                </a:ext>
              </a:extLst>
            </p:cNvPr>
            <p:cNvPicPr>
              <a:picLocks noChangeAspect="1"/>
            </p:cNvPicPr>
            <p:nvPr/>
          </p:nvPicPr>
          <p:blipFill>
            <a:blip r:embed="rId3"/>
            <a:stretch>
              <a:fillRect/>
            </a:stretch>
          </p:blipFill>
          <p:spPr>
            <a:xfrm>
              <a:off x="3362325" y="1893465"/>
              <a:ext cx="4610100" cy="374840"/>
            </a:xfrm>
            <a:prstGeom prst="rect">
              <a:avLst/>
            </a:prstGeom>
          </p:spPr>
        </p:pic>
        <p:pic>
          <p:nvPicPr>
            <p:cNvPr id="8" name="Picture 7">
              <a:extLst>
                <a:ext uri="{FF2B5EF4-FFF2-40B4-BE49-F238E27FC236}">
                  <a16:creationId xmlns:a16="http://schemas.microsoft.com/office/drawing/2014/main" id="{8A6D496C-F5B9-497B-9F76-4881486207B4}"/>
                </a:ext>
              </a:extLst>
            </p:cNvPr>
            <p:cNvPicPr>
              <a:picLocks noChangeAspect="1"/>
            </p:cNvPicPr>
            <p:nvPr/>
          </p:nvPicPr>
          <p:blipFill>
            <a:blip r:embed="rId4"/>
            <a:stretch>
              <a:fillRect/>
            </a:stretch>
          </p:blipFill>
          <p:spPr>
            <a:xfrm>
              <a:off x="909637" y="2322077"/>
              <a:ext cx="10601325" cy="416906"/>
            </a:xfrm>
            <a:prstGeom prst="rect">
              <a:avLst/>
            </a:prstGeom>
          </p:spPr>
        </p:pic>
      </p:grpSp>
      <p:sp>
        <p:nvSpPr>
          <p:cNvPr id="4" name="Slide Number Placeholder 3">
            <a:extLst>
              <a:ext uri="{FF2B5EF4-FFF2-40B4-BE49-F238E27FC236}">
                <a16:creationId xmlns:a16="http://schemas.microsoft.com/office/drawing/2014/main" id="{DDC3A0E7-4789-4AC2-B3B5-A818520D1192}"/>
              </a:ext>
            </a:extLst>
          </p:cNvPr>
          <p:cNvSpPr>
            <a:spLocks noGrp="1"/>
          </p:cNvSpPr>
          <p:nvPr>
            <p:ph type="sldNum" sz="quarter" idx="12"/>
          </p:nvPr>
        </p:nvSpPr>
        <p:spPr/>
        <p:txBody>
          <a:bodyPr/>
          <a:lstStyle/>
          <a:p>
            <a:fld id="{67F0BCC8-1E2D-4B50-8785-42980CAEFD3A}" type="slidenum">
              <a:rPr lang="zh-CN" altLang="en-US" smtClean="0"/>
              <a:pPr/>
              <a:t>31</a:t>
            </a:fld>
            <a:endParaRPr lang="zh-CN" altLang="en-US" dirty="0"/>
          </a:p>
        </p:txBody>
      </p:sp>
    </p:spTree>
    <p:extLst>
      <p:ext uri="{BB962C8B-B14F-4D97-AF65-F5344CB8AC3E}">
        <p14:creationId xmlns:p14="http://schemas.microsoft.com/office/powerpoint/2010/main" val="30169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4AB4-6FFC-49FD-824B-258572E17ABD}"/>
              </a:ext>
            </a:extLst>
          </p:cNvPr>
          <p:cNvSpPr>
            <a:spLocks noGrp="1"/>
          </p:cNvSpPr>
          <p:nvPr>
            <p:ph type="title"/>
          </p:nvPr>
        </p:nvSpPr>
        <p:spPr/>
        <p:txBody>
          <a:bodyPr/>
          <a:lstStyle/>
          <a:p>
            <a:r>
              <a:rPr lang="en-US" altLang="zh-CN" dirty="0"/>
              <a:t>Robustness Checks</a:t>
            </a:r>
            <a:endParaRPr lang="zh-CN" altLang="en-US" dirty="0"/>
          </a:p>
        </p:txBody>
      </p:sp>
      <p:grpSp>
        <p:nvGrpSpPr>
          <p:cNvPr id="5" name="Group 4">
            <a:extLst>
              <a:ext uri="{FF2B5EF4-FFF2-40B4-BE49-F238E27FC236}">
                <a16:creationId xmlns:a16="http://schemas.microsoft.com/office/drawing/2014/main" id="{14328B01-5A06-438F-8288-1D3A9156ACCF}"/>
              </a:ext>
            </a:extLst>
          </p:cNvPr>
          <p:cNvGrpSpPr/>
          <p:nvPr/>
        </p:nvGrpSpPr>
        <p:grpSpPr>
          <a:xfrm>
            <a:off x="909637" y="1143000"/>
            <a:ext cx="10601325" cy="1595983"/>
            <a:chOff x="909637" y="1143000"/>
            <a:chExt cx="10601325" cy="1595983"/>
          </a:xfrm>
        </p:grpSpPr>
        <p:sp>
          <p:nvSpPr>
            <p:cNvPr id="6" name="TextBox 5">
              <a:extLst>
                <a:ext uri="{FF2B5EF4-FFF2-40B4-BE49-F238E27FC236}">
                  <a16:creationId xmlns:a16="http://schemas.microsoft.com/office/drawing/2014/main" id="{96541142-5DCD-44B0-BB2B-8D470E23B92B}"/>
                </a:ext>
              </a:extLst>
            </p:cNvPr>
            <p:cNvSpPr txBox="1"/>
            <p:nvPr/>
          </p:nvSpPr>
          <p:spPr>
            <a:xfrm>
              <a:off x="933450" y="1143000"/>
              <a:ext cx="922020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 Rule out the impacts from the survivorship effects</a:t>
              </a:r>
              <a:endParaRPr lang="zh-CN" altLang="en-US" sz="28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D2B720D-3F8A-49B4-BCA3-CE812E62F21C}"/>
                </a:ext>
              </a:extLst>
            </p:cNvPr>
            <p:cNvPicPr>
              <a:picLocks noChangeAspect="1"/>
            </p:cNvPicPr>
            <p:nvPr/>
          </p:nvPicPr>
          <p:blipFill>
            <a:blip r:embed="rId3"/>
            <a:stretch>
              <a:fillRect/>
            </a:stretch>
          </p:blipFill>
          <p:spPr>
            <a:xfrm>
              <a:off x="3362325" y="1893465"/>
              <a:ext cx="4610100" cy="374840"/>
            </a:xfrm>
            <a:prstGeom prst="rect">
              <a:avLst/>
            </a:prstGeom>
          </p:spPr>
        </p:pic>
        <p:pic>
          <p:nvPicPr>
            <p:cNvPr id="8" name="Picture 7">
              <a:extLst>
                <a:ext uri="{FF2B5EF4-FFF2-40B4-BE49-F238E27FC236}">
                  <a16:creationId xmlns:a16="http://schemas.microsoft.com/office/drawing/2014/main" id="{EBC160F7-1952-4CDC-9227-DB1C749FC0C4}"/>
                </a:ext>
              </a:extLst>
            </p:cNvPr>
            <p:cNvPicPr>
              <a:picLocks noChangeAspect="1"/>
            </p:cNvPicPr>
            <p:nvPr/>
          </p:nvPicPr>
          <p:blipFill>
            <a:blip r:embed="rId4"/>
            <a:stretch>
              <a:fillRect/>
            </a:stretch>
          </p:blipFill>
          <p:spPr>
            <a:xfrm>
              <a:off x="909637" y="2322077"/>
              <a:ext cx="10601325" cy="416906"/>
            </a:xfrm>
            <a:prstGeom prst="rect">
              <a:avLst/>
            </a:prstGeom>
          </p:spPr>
        </p:pic>
      </p:grpSp>
      <p:sp>
        <p:nvSpPr>
          <p:cNvPr id="9" name="TextBox 8">
            <a:extLst>
              <a:ext uri="{FF2B5EF4-FFF2-40B4-BE49-F238E27FC236}">
                <a16:creationId xmlns:a16="http://schemas.microsoft.com/office/drawing/2014/main" id="{CC55AD85-23C2-4EEC-ACCE-BD83E1940FD5}"/>
              </a:ext>
            </a:extLst>
          </p:cNvPr>
          <p:cNvSpPr txBox="1"/>
          <p:nvPr/>
        </p:nvSpPr>
        <p:spPr>
          <a:xfrm>
            <a:off x="933450" y="2779287"/>
            <a:ext cx="11068050" cy="1077218"/>
          </a:xfrm>
          <a:prstGeom prst="rect">
            <a:avLst/>
          </a:prstGeom>
          <a:noFill/>
        </p:spPr>
        <p:txBody>
          <a:bodyPr wrap="square" rtlCol="0">
            <a:spAutoFit/>
          </a:bodyPr>
          <a:lstStyle/>
          <a:p>
            <a:r>
              <a:rPr lang="en-US" altLang="zh-CN" sz="2800" b="1" i="1" dirty="0">
                <a:latin typeface="Times New Roman" panose="02020603050405020304" pitchFamily="18" charset="0"/>
                <a:cs typeface="Times New Roman" panose="02020603050405020304" pitchFamily="18" charset="0"/>
              </a:rPr>
              <a:t>How?</a:t>
            </a: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authors address this issue using </a:t>
            </a:r>
            <a:r>
              <a:rPr lang="en-US" altLang="zh-CN" b="1" dirty="0">
                <a:solidFill>
                  <a:srgbClr val="FF0000"/>
                </a:solidFill>
                <a:latin typeface="Times New Roman" panose="02020603050405020304" pitchFamily="18" charset="0"/>
                <a:cs typeface="Times New Roman" panose="02020603050405020304" pitchFamily="18" charset="0"/>
              </a:rPr>
              <a:t>a subset of funds that are present in both periods of the event study</a:t>
            </a:r>
            <a:r>
              <a:rPr lang="en-US" altLang="zh-CN" dirty="0">
                <a:latin typeface="Times New Roman" panose="02020603050405020304" pitchFamily="18" charset="0"/>
                <a:cs typeface="Times New Roman" panose="02020603050405020304" pitchFamily="18" charset="0"/>
              </a:rPr>
              <a:t>. Conditioning on surviving funds makes the selection issue obsolete.</a:t>
            </a:r>
            <a:endParaRPr lang="zh-CN" alt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74E2200-A54C-494A-B5E3-DFC4D7ED0D25}"/>
              </a:ext>
            </a:extLst>
          </p:cNvPr>
          <p:cNvPicPr>
            <a:picLocks noChangeAspect="1"/>
          </p:cNvPicPr>
          <p:nvPr/>
        </p:nvPicPr>
        <p:blipFill>
          <a:blip r:embed="rId5"/>
          <a:stretch>
            <a:fillRect/>
          </a:stretch>
        </p:blipFill>
        <p:spPr>
          <a:xfrm>
            <a:off x="276225" y="950085"/>
            <a:ext cx="11639550" cy="4584893"/>
          </a:xfrm>
          <a:prstGeom prst="rect">
            <a:avLst/>
          </a:prstGeom>
        </p:spPr>
      </p:pic>
      <p:sp>
        <p:nvSpPr>
          <p:cNvPr id="11" name="TextBox 10">
            <a:extLst>
              <a:ext uri="{FF2B5EF4-FFF2-40B4-BE49-F238E27FC236}">
                <a16:creationId xmlns:a16="http://schemas.microsoft.com/office/drawing/2014/main" id="{43D7FDC8-2E73-4193-9804-E7865564E9E3}"/>
              </a:ext>
            </a:extLst>
          </p:cNvPr>
          <p:cNvSpPr txBox="1"/>
          <p:nvPr/>
        </p:nvSpPr>
        <p:spPr>
          <a:xfrm>
            <a:off x="276224" y="5477110"/>
            <a:ext cx="11725276"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 Panel A, it reports results for the time-series effect and in Panel B for the cross-sectional effect.</a:t>
            </a:r>
          </a:p>
          <a:p>
            <a:r>
              <a:rPr lang="en-US" altLang="zh-CN" b="1" i="1" dirty="0">
                <a:solidFill>
                  <a:schemeClr val="accent1"/>
                </a:solidFill>
                <a:latin typeface="Times New Roman" panose="02020603050405020304" pitchFamily="18" charset="0"/>
                <a:cs typeface="Times New Roman" panose="02020603050405020304" pitchFamily="18" charset="0"/>
              </a:rPr>
              <a:t>Conclusion</a:t>
            </a:r>
            <a:r>
              <a:rPr lang="en-US" altLang="zh-CN" b="1" dirty="0">
                <a:solidFill>
                  <a:schemeClr val="accent1"/>
                </a:solidFill>
                <a:latin typeface="Times New Roman" panose="02020603050405020304" pitchFamily="18" charset="0"/>
                <a:cs typeface="Times New Roman" panose="02020603050405020304" pitchFamily="18" charset="0"/>
              </a:rPr>
              <a:t>:</a:t>
            </a:r>
            <a:r>
              <a:rPr lang="en-US" altLang="zh-CN" b="1" i="1"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The results from the two models are qualitatively similar to those we reported before. Hence, both economic mechanisms might be jointly responsible for the average risk effects in the data.</a:t>
            </a:r>
            <a:endParaRPr lang="zh-CN" altLang="en-US" dirty="0">
              <a:solidFill>
                <a:schemeClr val="accent1"/>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6B6B2602-A13D-4A63-ADE3-1F50D7A4E836}"/>
              </a:ext>
            </a:extLst>
          </p:cNvPr>
          <p:cNvCxnSpPr/>
          <p:nvPr/>
        </p:nvCxnSpPr>
        <p:spPr>
          <a:xfrm>
            <a:off x="2447925" y="207645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346117-D518-4FED-B7C2-11E6670EE23A}"/>
              </a:ext>
            </a:extLst>
          </p:cNvPr>
          <p:cNvCxnSpPr/>
          <p:nvPr/>
        </p:nvCxnSpPr>
        <p:spPr>
          <a:xfrm>
            <a:off x="3648075" y="207645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68C9A1-8D80-46E6-BDC0-E5B0158F8DE7}"/>
              </a:ext>
            </a:extLst>
          </p:cNvPr>
          <p:cNvCxnSpPr/>
          <p:nvPr/>
        </p:nvCxnSpPr>
        <p:spPr>
          <a:xfrm>
            <a:off x="6172200" y="207645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D3EA79-A274-4AB4-8A5F-9817CA19DCAE}"/>
              </a:ext>
            </a:extLst>
          </p:cNvPr>
          <p:cNvCxnSpPr/>
          <p:nvPr/>
        </p:nvCxnSpPr>
        <p:spPr>
          <a:xfrm>
            <a:off x="7372350" y="207645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733E7A-8F96-45D2-8424-EA7CAB407B9D}"/>
              </a:ext>
            </a:extLst>
          </p:cNvPr>
          <p:cNvCxnSpPr/>
          <p:nvPr/>
        </p:nvCxnSpPr>
        <p:spPr>
          <a:xfrm>
            <a:off x="8601075" y="207645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9EDBD8-F976-445A-A48E-DB6A48D67761}"/>
              </a:ext>
            </a:extLst>
          </p:cNvPr>
          <p:cNvCxnSpPr/>
          <p:nvPr/>
        </p:nvCxnSpPr>
        <p:spPr>
          <a:xfrm>
            <a:off x="11144249" y="207645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BF8CA3-99EA-466E-A0A1-44C6E3FB48AB}"/>
              </a:ext>
            </a:extLst>
          </p:cNvPr>
          <p:cNvCxnSpPr/>
          <p:nvPr/>
        </p:nvCxnSpPr>
        <p:spPr>
          <a:xfrm>
            <a:off x="2524125" y="464820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E2801D-CE12-4F28-A677-3F9FB0424CC9}"/>
              </a:ext>
            </a:extLst>
          </p:cNvPr>
          <p:cNvCxnSpPr/>
          <p:nvPr/>
        </p:nvCxnSpPr>
        <p:spPr>
          <a:xfrm>
            <a:off x="3648075" y="464820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2C54BD-1E18-4F8B-BF4F-3A26B7FBF489}"/>
              </a:ext>
            </a:extLst>
          </p:cNvPr>
          <p:cNvCxnSpPr/>
          <p:nvPr/>
        </p:nvCxnSpPr>
        <p:spPr>
          <a:xfrm>
            <a:off x="6096000" y="464820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C22690-BC54-4646-9C18-8F0D368C636C}"/>
              </a:ext>
            </a:extLst>
          </p:cNvPr>
          <p:cNvCxnSpPr/>
          <p:nvPr/>
        </p:nvCxnSpPr>
        <p:spPr>
          <a:xfrm>
            <a:off x="7239000" y="4638675"/>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BF845E-7590-4289-8A5D-9FD3EB07FE7A}"/>
              </a:ext>
            </a:extLst>
          </p:cNvPr>
          <p:cNvCxnSpPr/>
          <p:nvPr/>
        </p:nvCxnSpPr>
        <p:spPr>
          <a:xfrm>
            <a:off x="8401050" y="464820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3058AE-3C84-4A17-9E5E-E5FDE6E94D16}"/>
              </a:ext>
            </a:extLst>
          </p:cNvPr>
          <p:cNvCxnSpPr/>
          <p:nvPr/>
        </p:nvCxnSpPr>
        <p:spPr>
          <a:xfrm>
            <a:off x="10982325" y="4648200"/>
            <a:ext cx="733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7327264-A860-455C-B957-4F96EA2F5EDE}"/>
              </a:ext>
            </a:extLst>
          </p:cNvPr>
          <p:cNvSpPr>
            <a:spLocks noGrp="1"/>
          </p:cNvSpPr>
          <p:nvPr>
            <p:ph type="sldNum" sz="quarter" idx="12"/>
          </p:nvPr>
        </p:nvSpPr>
        <p:spPr/>
        <p:txBody>
          <a:bodyPr/>
          <a:lstStyle/>
          <a:p>
            <a:fld id="{67F0BCC8-1E2D-4B50-8785-42980CAEFD3A}" type="slidenum">
              <a:rPr lang="zh-CN" altLang="en-US" smtClean="0"/>
              <a:pPr/>
              <a:t>32</a:t>
            </a:fld>
            <a:endParaRPr lang="zh-CN" altLang="en-US" dirty="0"/>
          </a:p>
        </p:txBody>
      </p:sp>
    </p:spTree>
    <p:extLst>
      <p:ext uri="{BB962C8B-B14F-4D97-AF65-F5344CB8AC3E}">
        <p14:creationId xmlns:p14="http://schemas.microsoft.com/office/powerpoint/2010/main" val="420413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5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5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5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25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B3FD-0427-488E-AD5D-4DC2F184FF40}"/>
              </a:ext>
            </a:extLst>
          </p:cNvPr>
          <p:cNvSpPr>
            <a:spLocks noGrp="1"/>
          </p:cNvSpPr>
          <p:nvPr>
            <p:ph type="title"/>
          </p:nvPr>
        </p:nvSpPr>
        <p:spPr/>
        <p:txBody>
          <a:bodyPr/>
          <a:lstStyle/>
          <a:p>
            <a:r>
              <a:rPr lang="en-US" altLang="zh-CN" dirty="0"/>
              <a:t>Robustness Checks</a:t>
            </a:r>
            <a:endParaRPr lang="zh-CN" altLang="en-US" dirty="0"/>
          </a:p>
        </p:txBody>
      </p:sp>
      <p:sp>
        <p:nvSpPr>
          <p:cNvPr id="3" name="TextBox 2">
            <a:extLst>
              <a:ext uri="{FF2B5EF4-FFF2-40B4-BE49-F238E27FC236}">
                <a16:creationId xmlns:a16="http://schemas.microsoft.com/office/drawing/2014/main" id="{F5F4812A-F360-4A6E-ACBC-89EF28D5EE39}"/>
              </a:ext>
            </a:extLst>
          </p:cNvPr>
          <p:cNvSpPr txBox="1"/>
          <p:nvPr/>
        </p:nvSpPr>
        <p:spPr>
          <a:xfrm>
            <a:off x="933450" y="1143000"/>
            <a:ext cx="922020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 Evidence from Portfolio Holdings</a:t>
            </a:r>
            <a:endParaRPr lang="zh-CN" alt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CDA867-0D2B-4C9F-B819-6A194A3E2F6F}"/>
              </a:ext>
            </a:extLst>
          </p:cNvPr>
          <p:cNvSpPr txBox="1"/>
          <p:nvPr/>
        </p:nvSpPr>
        <p:spPr>
          <a:xfrm>
            <a:off x="485775" y="1819275"/>
            <a:ext cx="10791825"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 this section, the authors use data on fund holdings to argue that the results are driven by active portfolio decisions rather than by ex-ante matching of funds and their holdings. </a:t>
            </a:r>
            <a:endParaRPr lang="zh-CN" alt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A92117D-39F2-4341-9301-5DA5A794503F}"/>
              </a:ext>
            </a:extLst>
          </p:cNvPr>
          <p:cNvSpPr txBox="1"/>
          <p:nvPr/>
        </p:nvSpPr>
        <p:spPr>
          <a:xfrm>
            <a:off x="514350" y="2618661"/>
            <a:ext cx="11163300"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authors examine </a:t>
            </a:r>
            <a:r>
              <a:rPr lang="en-US" altLang="zh-CN" dirty="0">
                <a:solidFill>
                  <a:srgbClr val="FF0000"/>
                </a:solidFill>
                <a:latin typeface="Times New Roman" panose="02020603050405020304" pitchFamily="18" charset="0"/>
                <a:cs typeface="Times New Roman" panose="02020603050405020304" pitchFamily="18" charset="0"/>
              </a:rPr>
              <a:t>if the new securities added to a fund’s portfolio after the Zero Interest Rate Policy shocks feature a higher yield than the ones added before the shocks.</a:t>
            </a:r>
            <a:r>
              <a:rPr lang="en-US" altLang="zh-CN" dirty="0">
                <a:latin typeface="Times New Roman" panose="02020603050405020304" pitchFamily="18" charset="0"/>
                <a:cs typeface="Times New Roman" panose="02020603050405020304" pitchFamily="18" charset="0"/>
              </a:rPr>
              <a:t> Given the sample period, they are able to analyze only three of the events in Table 1 (</a:t>
            </a:r>
            <a:r>
              <a:rPr lang="en-US" altLang="zh-CN" sz="1600" i="1" dirty="0">
                <a:latin typeface="Times New Roman" panose="02020603050405020304" pitchFamily="18" charset="0"/>
                <a:cs typeface="Times New Roman" panose="02020603050405020304" pitchFamily="18" charset="0"/>
              </a:rPr>
              <a:t>Because the some MMFs’ information is not required to fully disclosed until 2010.11</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57931F2-3C99-4710-9E74-8FD42DE04B4B}"/>
              </a:ext>
            </a:extLst>
          </p:cNvPr>
          <p:cNvSpPr>
            <a:spLocks noGrp="1"/>
          </p:cNvSpPr>
          <p:nvPr>
            <p:ph type="sldNum" sz="quarter" idx="12"/>
          </p:nvPr>
        </p:nvSpPr>
        <p:spPr/>
        <p:txBody>
          <a:bodyPr/>
          <a:lstStyle/>
          <a:p>
            <a:fld id="{67F0BCC8-1E2D-4B50-8785-42980CAEFD3A}" type="slidenum">
              <a:rPr lang="zh-CN" altLang="en-US" smtClean="0"/>
              <a:pPr/>
              <a:t>33</a:t>
            </a:fld>
            <a:endParaRPr lang="zh-CN" altLang="en-US" dirty="0"/>
          </a:p>
        </p:txBody>
      </p:sp>
    </p:spTree>
    <p:extLst>
      <p:ext uri="{BB962C8B-B14F-4D97-AF65-F5344CB8AC3E}">
        <p14:creationId xmlns:p14="http://schemas.microsoft.com/office/powerpoint/2010/main" val="1422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CFE6-2941-4722-9186-2C2E6A63A0F3}"/>
              </a:ext>
            </a:extLst>
          </p:cNvPr>
          <p:cNvSpPr>
            <a:spLocks noGrp="1"/>
          </p:cNvSpPr>
          <p:nvPr>
            <p:ph type="title"/>
          </p:nvPr>
        </p:nvSpPr>
        <p:spPr/>
        <p:txBody>
          <a:bodyPr/>
          <a:lstStyle/>
          <a:p>
            <a:r>
              <a:rPr lang="en-US" altLang="zh-CN" dirty="0"/>
              <a:t>Robustness Checks</a:t>
            </a:r>
            <a:endParaRPr lang="zh-CN" altLang="en-US" dirty="0"/>
          </a:p>
        </p:txBody>
      </p:sp>
      <p:sp>
        <p:nvSpPr>
          <p:cNvPr id="3" name="TextBox 2">
            <a:extLst>
              <a:ext uri="{FF2B5EF4-FFF2-40B4-BE49-F238E27FC236}">
                <a16:creationId xmlns:a16="http://schemas.microsoft.com/office/drawing/2014/main" id="{D7AD6F2C-81CA-4217-9CF0-ABBB9F71AE4C}"/>
              </a:ext>
            </a:extLst>
          </p:cNvPr>
          <p:cNvSpPr txBox="1"/>
          <p:nvPr/>
        </p:nvSpPr>
        <p:spPr>
          <a:xfrm>
            <a:off x="933450" y="1143000"/>
            <a:ext cx="922020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 Evidence from Portfolio Holdings</a:t>
            </a:r>
            <a:endParaRPr lang="zh-CN" alt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5CF5C3C-8562-4053-AB67-BB5B4D0E0DB6}"/>
              </a:ext>
            </a:extLst>
          </p:cNvPr>
          <p:cNvPicPr>
            <a:picLocks noChangeAspect="1"/>
          </p:cNvPicPr>
          <p:nvPr/>
        </p:nvPicPr>
        <p:blipFill>
          <a:blip r:embed="rId3"/>
          <a:stretch>
            <a:fillRect/>
          </a:stretch>
        </p:blipFill>
        <p:spPr>
          <a:xfrm>
            <a:off x="2447924" y="1666220"/>
            <a:ext cx="6057901" cy="1729695"/>
          </a:xfrm>
          <a:prstGeom prst="rect">
            <a:avLst/>
          </a:prstGeom>
        </p:spPr>
      </p:pic>
      <p:sp>
        <p:nvSpPr>
          <p:cNvPr id="5" name="Rectangle 4">
            <a:extLst>
              <a:ext uri="{FF2B5EF4-FFF2-40B4-BE49-F238E27FC236}">
                <a16:creationId xmlns:a16="http://schemas.microsoft.com/office/drawing/2014/main" id="{79E24302-87B5-4FCC-98D3-8910051CAFBC}"/>
              </a:ext>
            </a:extLst>
          </p:cNvPr>
          <p:cNvSpPr/>
          <p:nvPr/>
        </p:nvSpPr>
        <p:spPr>
          <a:xfrm>
            <a:off x="2438399" y="2795840"/>
            <a:ext cx="5419726" cy="581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8">
            <a:extLst>
              <a:ext uri="{FF2B5EF4-FFF2-40B4-BE49-F238E27FC236}">
                <a16:creationId xmlns:a16="http://schemas.microsoft.com/office/drawing/2014/main" id="{320A2E88-44BD-4586-9A19-C7FF18865C97}"/>
              </a:ext>
            </a:extLst>
          </p:cNvPr>
          <p:cNvGrpSpPr/>
          <p:nvPr/>
        </p:nvGrpSpPr>
        <p:grpSpPr>
          <a:xfrm>
            <a:off x="244161" y="3723114"/>
            <a:ext cx="11703678" cy="2391936"/>
            <a:chOff x="488322" y="3713589"/>
            <a:chExt cx="11703678" cy="2391936"/>
          </a:xfrm>
        </p:grpSpPr>
        <p:pic>
          <p:nvPicPr>
            <p:cNvPr id="6" name="Picture 5">
              <a:extLst>
                <a:ext uri="{FF2B5EF4-FFF2-40B4-BE49-F238E27FC236}">
                  <a16:creationId xmlns:a16="http://schemas.microsoft.com/office/drawing/2014/main" id="{2589763D-1ED0-453A-B42D-044FD865CF17}"/>
                </a:ext>
              </a:extLst>
            </p:cNvPr>
            <p:cNvPicPr>
              <a:picLocks noChangeAspect="1"/>
            </p:cNvPicPr>
            <p:nvPr/>
          </p:nvPicPr>
          <p:blipFill>
            <a:blip r:embed="rId4"/>
            <a:stretch>
              <a:fillRect/>
            </a:stretch>
          </p:blipFill>
          <p:spPr>
            <a:xfrm>
              <a:off x="488322" y="3716097"/>
              <a:ext cx="3737725" cy="2389428"/>
            </a:xfrm>
            <a:prstGeom prst="rect">
              <a:avLst/>
            </a:prstGeom>
          </p:spPr>
        </p:pic>
        <p:pic>
          <p:nvPicPr>
            <p:cNvPr id="7" name="Picture 6">
              <a:extLst>
                <a:ext uri="{FF2B5EF4-FFF2-40B4-BE49-F238E27FC236}">
                  <a16:creationId xmlns:a16="http://schemas.microsoft.com/office/drawing/2014/main" id="{505CC84C-C82A-42EC-9E4B-0BB412A81D13}"/>
                </a:ext>
              </a:extLst>
            </p:cNvPr>
            <p:cNvPicPr>
              <a:picLocks noChangeAspect="1"/>
            </p:cNvPicPr>
            <p:nvPr/>
          </p:nvPicPr>
          <p:blipFill>
            <a:blip r:embed="rId5"/>
            <a:stretch>
              <a:fillRect/>
            </a:stretch>
          </p:blipFill>
          <p:spPr>
            <a:xfrm>
              <a:off x="4363514" y="3713589"/>
              <a:ext cx="3785680" cy="2389428"/>
            </a:xfrm>
            <a:prstGeom prst="rect">
              <a:avLst/>
            </a:prstGeom>
          </p:spPr>
        </p:pic>
        <p:pic>
          <p:nvPicPr>
            <p:cNvPr id="8" name="Picture 7">
              <a:extLst>
                <a:ext uri="{FF2B5EF4-FFF2-40B4-BE49-F238E27FC236}">
                  <a16:creationId xmlns:a16="http://schemas.microsoft.com/office/drawing/2014/main" id="{64D23591-3BF4-4AEE-8E87-49F34CC8BA6E}"/>
                </a:ext>
              </a:extLst>
            </p:cNvPr>
            <p:cNvPicPr>
              <a:picLocks noChangeAspect="1"/>
            </p:cNvPicPr>
            <p:nvPr/>
          </p:nvPicPr>
          <p:blipFill>
            <a:blip r:embed="rId6"/>
            <a:stretch>
              <a:fillRect/>
            </a:stretch>
          </p:blipFill>
          <p:spPr>
            <a:xfrm>
              <a:off x="8286662" y="3713589"/>
              <a:ext cx="3905338" cy="2389428"/>
            </a:xfrm>
            <a:prstGeom prst="rect">
              <a:avLst/>
            </a:prstGeom>
          </p:spPr>
        </p:pic>
      </p:grpSp>
      <p:sp>
        <p:nvSpPr>
          <p:cNvPr id="10" name="Slide Number Placeholder 9">
            <a:extLst>
              <a:ext uri="{FF2B5EF4-FFF2-40B4-BE49-F238E27FC236}">
                <a16:creationId xmlns:a16="http://schemas.microsoft.com/office/drawing/2014/main" id="{99657192-F202-4A91-9EDE-8C0ECB51EAED}"/>
              </a:ext>
            </a:extLst>
          </p:cNvPr>
          <p:cNvSpPr>
            <a:spLocks noGrp="1"/>
          </p:cNvSpPr>
          <p:nvPr>
            <p:ph type="sldNum" sz="quarter" idx="12"/>
          </p:nvPr>
        </p:nvSpPr>
        <p:spPr/>
        <p:txBody>
          <a:bodyPr/>
          <a:lstStyle/>
          <a:p>
            <a:fld id="{67F0BCC8-1E2D-4B50-8785-42980CAEFD3A}" type="slidenum">
              <a:rPr lang="zh-CN" altLang="en-US" smtClean="0"/>
              <a:pPr/>
              <a:t>34</a:t>
            </a:fld>
            <a:endParaRPr lang="zh-CN" altLang="en-US" dirty="0"/>
          </a:p>
        </p:txBody>
      </p:sp>
    </p:spTree>
    <p:extLst>
      <p:ext uri="{BB962C8B-B14F-4D97-AF65-F5344CB8AC3E}">
        <p14:creationId xmlns:p14="http://schemas.microsoft.com/office/powerpoint/2010/main" val="514576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1E-D9B8-447F-A3BE-0B43F77CEE60}"/>
              </a:ext>
            </a:extLst>
          </p:cNvPr>
          <p:cNvSpPr>
            <a:spLocks noGrp="1"/>
          </p:cNvSpPr>
          <p:nvPr>
            <p:ph type="title"/>
          </p:nvPr>
        </p:nvSpPr>
        <p:spPr/>
        <p:txBody>
          <a:bodyPr/>
          <a:lstStyle/>
          <a:p>
            <a:r>
              <a:rPr lang="en-US" altLang="zh-CN" dirty="0"/>
              <a:t>Robustness Checks</a:t>
            </a:r>
            <a:endParaRPr lang="zh-CN" altLang="en-US" dirty="0"/>
          </a:p>
        </p:txBody>
      </p:sp>
      <p:sp>
        <p:nvSpPr>
          <p:cNvPr id="3" name="TextBox 2">
            <a:extLst>
              <a:ext uri="{FF2B5EF4-FFF2-40B4-BE49-F238E27FC236}">
                <a16:creationId xmlns:a16="http://schemas.microsoft.com/office/drawing/2014/main" id="{AC28226F-06E7-490A-9A72-8D46823B41B9}"/>
              </a:ext>
            </a:extLst>
          </p:cNvPr>
          <p:cNvSpPr txBox="1"/>
          <p:nvPr/>
        </p:nvSpPr>
        <p:spPr>
          <a:xfrm>
            <a:off x="349946" y="1000125"/>
            <a:ext cx="11318179" cy="1477328"/>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 an additional test, the authors examine whether the increase in yields is a function of new additions made by funds to their portfolios after the policy announcement or is a legacy effect of the portfolios formed before the announcement. </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where Mean Yield is the average yield of all securities of a given fund at time t</a:t>
            </a:r>
            <a:endParaRPr lang="zh-CN" altLang="en-US"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76034B4-3309-4511-B42B-2D108C37D0EA}"/>
              </a:ext>
            </a:extLst>
          </p:cNvPr>
          <p:cNvPicPr>
            <a:picLocks noChangeAspect="1"/>
          </p:cNvPicPr>
          <p:nvPr/>
        </p:nvPicPr>
        <p:blipFill>
          <a:blip r:embed="rId2"/>
          <a:stretch>
            <a:fillRect/>
          </a:stretch>
        </p:blipFill>
        <p:spPr>
          <a:xfrm>
            <a:off x="2809874" y="1670295"/>
            <a:ext cx="5324475" cy="472830"/>
          </a:xfrm>
          <a:prstGeom prst="rect">
            <a:avLst/>
          </a:prstGeom>
        </p:spPr>
      </p:pic>
      <p:pic>
        <p:nvPicPr>
          <p:cNvPr id="6" name="Picture 5">
            <a:extLst>
              <a:ext uri="{FF2B5EF4-FFF2-40B4-BE49-F238E27FC236}">
                <a16:creationId xmlns:a16="http://schemas.microsoft.com/office/drawing/2014/main" id="{F8554530-6A06-4A30-9E8F-E9203D805822}"/>
              </a:ext>
            </a:extLst>
          </p:cNvPr>
          <p:cNvPicPr>
            <a:picLocks noChangeAspect="1"/>
          </p:cNvPicPr>
          <p:nvPr/>
        </p:nvPicPr>
        <p:blipFill>
          <a:blip r:embed="rId3"/>
          <a:stretch>
            <a:fillRect/>
          </a:stretch>
        </p:blipFill>
        <p:spPr>
          <a:xfrm>
            <a:off x="995362" y="2458812"/>
            <a:ext cx="10201275" cy="2201931"/>
          </a:xfrm>
          <a:prstGeom prst="rect">
            <a:avLst/>
          </a:prstGeom>
        </p:spPr>
      </p:pic>
      <p:sp>
        <p:nvSpPr>
          <p:cNvPr id="7" name="TextBox 6">
            <a:extLst>
              <a:ext uri="{FF2B5EF4-FFF2-40B4-BE49-F238E27FC236}">
                <a16:creationId xmlns:a16="http://schemas.microsoft.com/office/drawing/2014/main" id="{BF1345A6-EF88-48CF-A01C-15F657CAA878}"/>
              </a:ext>
            </a:extLst>
          </p:cNvPr>
          <p:cNvSpPr txBox="1"/>
          <p:nvPr/>
        </p:nvSpPr>
        <p:spPr>
          <a:xfrm>
            <a:off x="485774" y="4800600"/>
            <a:ext cx="11318179" cy="923330"/>
          </a:xfrm>
          <a:prstGeom prst="rect">
            <a:avLst/>
          </a:prstGeom>
          <a:noFill/>
        </p:spPr>
        <p:txBody>
          <a:bodyPr wrap="square" rtlCol="0">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a:t>
            </a:r>
            <a:r>
              <a:rPr lang="en-US" altLang="zh-CN" dirty="0">
                <a:solidFill>
                  <a:schemeClr val="accent1"/>
                </a:solidFill>
                <a:latin typeface="Times New Roman" panose="02020603050405020304" pitchFamily="18" charset="0"/>
                <a:cs typeface="Times New Roman" panose="02020603050405020304" pitchFamily="18" charset="0"/>
              </a:rPr>
              <a:t>:</a:t>
            </a:r>
          </a:p>
          <a:p>
            <a:r>
              <a:rPr lang="en-US" altLang="zh-CN" dirty="0">
                <a:solidFill>
                  <a:schemeClr val="accent1"/>
                </a:solidFill>
                <a:latin typeface="Times New Roman" panose="02020603050405020304" pitchFamily="18" charset="0"/>
                <a:cs typeface="Times New Roman" panose="02020603050405020304" pitchFamily="18" charset="0"/>
              </a:rPr>
              <a:t>The coefficient of Event is positive and statistically significant for all three events, which means that the new securities feature significantly higher yields in the </a:t>
            </a:r>
            <a:r>
              <a:rPr lang="en-US" altLang="zh-CN" u="sng" dirty="0">
                <a:solidFill>
                  <a:schemeClr val="accent1"/>
                </a:solidFill>
                <a:latin typeface="Times New Roman" panose="02020603050405020304" pitchFamily="18" charset="0"/>
                <a:cs typeface="Times New Roman" panose="02020603050405020304" pitchFamily="18" charset="0"/>
              </a:rPr>
              <a:t>post period </a:t>
            </a:r>
            <a:r>
              <a:rPr lang="en-US" altLang="zh-CN" dirty="0">
                <a:solidFill>
                  <a:schemeClr val="accent1"/>
                </a:solidFill>
                <a:latin typeface="Times New Roman" panose="02020603050405020304" pitchFamily="18" charset="0"/>
                <a:cs typeface="Times New Roman" panose="02020603050405020304" pitchFamily="18" charset="0"/>
              </a:rPr>
              <a:t>relative to the </a:t>
            </a:r>
            <a:r>
              <a:rPr lang="en-US" altLang="zh-CN" u="sng" dirty="0">
                <a:solidFill>
                  <a:schemeClr val="accent1"/>
                </a:solidFill>
                <a:latin typeface="Times New Roman" panose="02020603050405020304" pitchFamily="18" charset="0"/>
                <a:cs typeface="Times New Roman" panose="02020603050405020304" pitchFamily="18" charset="0"/>
              </a:rPr>
              <a:t>pre period</a:t>
            </a:r>
            <a:r>
              <a:rPr lang="en-US" altLang="zh-CN" dirty="0">
                <a:solidFill>
                  <a:schemeClr val="accent1"/>
                </a:solidFill>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BA1FBBD5-BE57-4F37-8EA0-8396A61F127E}"/>
              </a:ext>
            </a:extLst>
          </p:cNvPr>
          <p:cNvSpPr/>
          <p:nvPr/>
        </p:nvSpPr>
        <p:spPr>
          <a:xfrm>
            <a:off x="3781425" y="3429000"/>
            <a:ext cx="4162425"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lide Number Placeholder 4">
            <a:extLst>
              <a:ext uri="{FF2B5EF4-FFF2-40B4-BE49-F238E27FC236}">
                <a16:creationId xmlns:a16="http://schemas.microsoft.com/office/drawing/2014/main" id="{1892D7C3-B69E-45D7-99F7-020F5FF41790}"/>
              </a:ext>
            </a:extLst>
          </p:cNvPr>
          <p:cNvSpPr>
            <a:spLocks noGrp="1"/>
          </p:cNvSpPr>
          <p:nvPr>
            <p:ph type="sldNum" sz="quarter" idx="12"/>
          </p:nvPr>
        </p:nvSpPr>
        <p:spPr/>
        <p:txBody>
          <a:bodyPr/>
          <a:lstStyle/>
          <a:p>
            <a:fld id="{67F0BCC8-1E2D-4B50-8785-42980CAEFD3A}" type="slidenum">
              <a:rPr lang="zh-CN" altLang="en-US" smtClean="0"/>
              <a:pPr/>
              <a:t>35</a:t>
            </a:fld>
            <a:endParaRPr lang="zh-CN" altLang="en-US" dirty="0"/>
          </a:p>
        </p:txBody>
      </p:sp>
    </p:spTree>
    <p:extLst>
      <p:ext uri="{BB962C8B-B14F-4D97-AF65-F5344CB8AC3E}">
        <p14:creationId xmlns:p14="http://schemas.microsoft.com/office/powerpoint/2010/main" val="190154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D90B-9FFB-48FE-A0A8-82082EE4239E}"/>
              </a:ext>
            </a:extLst>
          </p:cNvPr>
          <p:cNvSpPr>
            <a:spLocks noGrp="1"/>
          </p:cNvSpPr>
          <p:nvPr>
            <p:ph type="title"/>
          </p:nvPr>
        </p:nvSpPr>
        <p:spPr/>
        <p:txBody>
          <a:bodyPr/>
          <a:lstStyle/>
          <a:p>
            <a:r>
              <a:rPr lang="en-US" altLang="zh-CN" dirty="0"/>
              <a:t>Robustness Checks</a:t>
            </a:r>
            <a:endParaRPr lang="zh-CN" altLang="en-US" dirty="0"/>
          </a:p>
        </p:txBody>
      </p:sp>
      <p:sp>
        <p:nvSpPr>
          <p:cNvPr id="3" name="Rectangle 2">
            <a:extLst>
              <a:ext uri="{FF2B5EF4-FFF2-40B4-BE49-F238E27FC236}">
                <a16:creationId xmlns:a16="http://schemas.microsoft.com/office/drawing/2014/main" id="{89F664C0-B54C-46F7-9773-44F24517CF99}"/>
              </a:ext>
            </a:extLst>
          </p:cNvPr>
          <p:cNvSpPr/>
          <p:nvPr/>
        </p:nvSpPr>
        <p:spPr>
          <a:xfrm>
            <a:off x="349946" y="4041618"/>
            <a:ext cx="11518204" cy="1477328"/>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They further assess whether these results are due to monetary policy effects or are a reflection of </a:t>
            </a:r>
            <a:r>
              <a:rPr lang="en-US" altLang="zh-CN" dirty="0">
                <a:solidFill>
                  <a:srgbClr val="FF0000"/>
                </a:solidFill>
                <a:latin typeface="Times New Roman" panose="02020603050405020304" pitchFamily="18" charset="0"/>
                <a:cs typeface="Times New Roman" panose="02020603050405020304" pitchFamily="18" charset="0"/>
              </a:rPr>
              <a:t>general macro trends </a:t>
            </a:r>
            <a:r>
              <a:rPr lang="en-US" altLang="zh-CN" dirty="0">
                <a:latin typeface="Times New Roman" panose="02020603050405020304" pitchFamily="18" charset="0"/>
                <a:cs typeface="Times New Roman" panose="02020603050405020304" pitchFamily="18" charset="0"/>
              </a:rPr>
              <a:t>in the data. To this end, the authors design </a:t>
            </a:r>
            <a:r>
              <a:rPr lang="en-US" altLang="zh-CN" dirty="0">
                <a:solidFill>
                  <a:srgbClr val="FF0000"/>
                </a:solidFill>
                <a:latin typeface="Times New Roman" panose="02020603050405020304" pitchFamily="18" charset="0"/>
                <a:cs typeface="Times New Roman" panose="02020603050405020304" pitchFamily="18" charset="0"/>
              </a:rPr>
              <a:t>a placebo test </a:t>
            </a:r>
            <a:r>
              <a:rPr lang="en-US" altLang="zh-CN" dirty="0">
                <a:latin typeface="Times New Roman" panose="02020603050405020304" pitchFamily="18" charset="0"/>
                <a:cs typeface="Times New Roman" panose="02020603050405020304" pitchFamily="18" charset="0"/>
              </a:rPr>
              <a:t>in which we estimate a similar regression model for two random event windows, one (March 2011) picked for the period before the first event and one (January 2013) picked for the period after the last event. </a:t>
            </a:r>
          </a:p>
          <a:p>
            <a:endParaRPr lang="en-US" altLang="zh-C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74BEE6-0FE7-47DE-B6F4-29AA3B11467D}"/>
              </a:ext>
            </a:extLst>
          </p:cNvPr>
          <p:cNvSpPr txBox="1"/>
          <p:nvPr/>
        </p:nvSpPr>
        <p:spPr>
          <a:xfrm>
            <a:off x="349946" y="1000125"/>
            <a:ext cx="11318179"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 an additional test, the authors examine whether the increase in yields is a function of new additions made by funds to their portfolios after the policy announcement or is a legacy effect of the portfolios formed before the announcement. </a:t>
            </a:r>
          </a:p>
        </p:txBody>
      </p:sp>
      <p:pic>
        <p:nvPicPr>
          <p:cNvPr id="5" name="Picture 4">
            <a:extLst>
              <a:ext uri="{FF2B5EF4-FFF2-40B4-BE49-F238E27FC236}">
                <a16:creationId xmlns:a16="http://schemas.microsoft.com/office/drawing/2014/main" id="{DE4F0DE6-F180-426B-A5A5-6FF03318EAC9}"/>
              </a:ext>
            </a:extLst>
          </p:cNvPr>
          <p:cNvPicPr>
            <a:picLocks noChangeAspect="1"/>
          </p:cNvPicPr>
          <p:nvPr/>
        </p:nvPicPr>
        <p:blipFill>
          <a:blip r:embed="rId3"/>
          <a:stretch>
            <a:fillRect/>
          </a:stretch>
        </p:blipFill>
        <p:spPr>
          <a:xfrm>
            <a:off x="908397" y="1646456"/>
            <a:ext cx="10201275" cy="2201931"/>
          </a:xfrm>
          <a:prstGeom prst="rect">
            <a:avLst/>
          </a:prstGeom>
        </p:spPr>
      </p:pic>
      <p:sp>
        <p:nvSpPr>
          <p:cNvPr id="7" name="Rectangle 6">
            <a:extLst>
              <a:ext uri="{FF2B5EF4-FFF2-40B4-BE49-F238E27FC236}">
                <a16:creationId xmlns:a16="http://schemas.microsoft.com/office/drawing/2014/main" id="{B2D72CE6-8D81-47B2-98FE-F259D6A78B07}"/>
              </a:ext>
            </a:extLst>
          </p:cNvPr>
          <p:cNvSpPr/>
          <p:nvPr/>
        </p:nvSpPr>
        <p:spPr>
          <a:xfrm>
            <a:off x="349946" y="5250512"/>
            <a:ext cx="11318179" cy="923330"/>
          </a:xfrm>
          <a:prstGeom prst="rect">
            <a:avLst/>
          </a:prstGeom>
        </p:spPr>
        <p:txBody>
          <a:bodyPr wrap="square">
            <a:spAutoFit/>
          </a:bodyPr>
          <a:lstStyle/>
          <a:p>
            <a:r>
              <a:rPr lang="en-US" altLang="zh-CN" b="1" i="1" dirty="0">
                <a:solidFill>
                  <a:schemeClr val="accent1"/>
                </a:solidFill>
                <a:latin typeface="Times New Roman" panose="02020603050405020304" pitchFamily="18" charset="0"/>
                <a:cs typeface="Times New Roman" panose="02020603050405020304" pitchFamily="18" charset="0"/>
              </a:rPr>
              <a:t>Conclusion</a:t>
            </a:r>
            <a:r>
              <a:rPr lang="en-US" altLang="zh-CN" dirty="0">
                <a:solidFill>
                  <a:schemeClr val="accent1"/>
                </a:solidFill>
                <a:latin typeface="Times New Roman" panose="02020603050405020304" pitchFamily="18" charset="0"/>
                <a:cs typeface="Times New Roman" panose="02020603050405020304" pitchFamily="18" charset="0"/>
              </a:rPr>
              <a:t>: The results, in columns (4) and (5), indicate that the average yields on the new securities, if anything, decrease over time when considering these different dates. Hence, it is unlikely that our results are a consequence of a general macro trend.</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48C34A1-EF09-49D6-945A-89C6EB83D613}"/>
              </a:ext>
            </a:extLst>
          </p:cNvPr>
          <p:cNvSpPr/>
          <p:nvPr/>
        </p:nvSpPr>
        <p:spPr>
          <a:xfrm>
            <a:off x="8724900" y="2647950"/>
            <a:ext cx="857250" cy="207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B1997DD1-7F3D-429F-955C-A6EF4AB656C6}"/>
              </a:ext>
            </a:extLst>
          </p:cNvPr>
          <p:cNvSpPr/>
          <p:nvPr/>
        </p:nvSpPr>
        <p:spPr>
          <a:xfrm>
            <a:off x="10328622" y="2636637"/>
            <a:ext cx="857250" cy="207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lide Number Placeholder 5">
            <a:extLst>
              <a:ext uri="{FF2B5EF4-FFF2-40B4-BE49-F238E27FC236}">
                <a16:creationId xmlns:a16="http://schemas.microsoft.com/office/drawing/2014/main" id="{90B80186-2E32-4F79-BE93-96514FF221C6}"/>
              </a:ext>
            </a:extLst>
          </p:cNvPr>
          <p:cNvSpPr>
            <a:spLocks noGrp="1"/>
          </p:cNvSpPr>
          <p:nvPr>
            <p:ph type="sldNum" sz="quarter" idx="12"/>
          </p:nvPr>
        </p:nvSpPr>
        <p:spPr/>
        <p:txBody>
          <a:bodyPr/>
          <a:lstStyle/>
          <a:p>
            <a:fld id="{67F0BCC8-1E2D-4B50-8785-42980CAEFD3A}" type="slidenum">
              <a:rPr lang="zh-CN" altLang="en-US" smtClean="0"/>
              <a:pPr/>
              <a:t>36</a:t>
            </a:fld>
            <a:endParaRPr lang="zh-CN" altLang="en-US" dirty="0"/>
          </a:p>
        </p:txBody>
      </p:sp>
    </p:spTree>
    <p:extLst>
      <p:ext uri="{BB962C8B-B14F-4D97-AF65-F5344CB8AC3E}">
        <p14:creationId xmlns:p14="http://schemas.microsoft.com/office/powerpoint/2010/main" val="24287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5DF8-B5BA-485B-8F9C-B6EC86AFC2FB}"/>
              </a:ext>
            </a:extLst>
          </p:cNvPr>
          <p:cNvSpPr>
            <a:spLocks noGrp="1"/>
          </p:cNvSpPr>
          <p:nvPr>
            <p:ph type="title"/>
          </p:nvPr>
        </p:nvSpPr>
        <p:spPr/>
        <p:txBody>
          <a:bodyPr/>
          <a:lstStyle/>
          <a:p>
            <a:endParaRPr lang="zh-CN" altLang="en-US"/>
          </a:p>
        </p:txBody>
      </p:sp>
      <p:sp>
        <p:nvSpPr>
          <p:cNvPr id="3" name="Title 1">
            <a:extLst>
              <a:ext uri="{FF2B5EF4-FFF2-40B4-BE49-F238E27FC236}">
                <a16:creationId xmlns:a16="http://schemas.microsoft.com/office/drawing/2014/main" id="{BBDCA323-2703-43B8-8997-08172AF2788B}"/>
              </a:ext>
            </a:extLst>
          </p:cNvPr>
          <p:cNvSpPr txBox="1">
            <a:spLocks/>
          </p:cNvSpPr>
          <p:nvPr/>
        </p:nvSpPr>
        <p:spPr bwMode="auto">
          <a:xfrm>
            <a:off x="3767749" y="1840556"/>
            <a:ext cx="10303653" cy="1701089"/>
          </a:xfrm>
          <a:prstGeom prst="rect">
            <a:avLst/>
          </a:prstGeom>
          <a:noFill/>
          <a:ln w="9525">
            <a:noFill/>
            <a:miter lim="800000"/>
          </a:ln>
        </p:spPr>
        <p:txBody>
          <a:bodyPr vert="horz" wrap="square" lIns="0" tIns="0" rIns="0" bIns="0" numCol="1" rtlCol="0" anchor="b" anchorCtr="0" compatLnSpc="1">
            <a:normAutofit/>
          </a:bodyPr>
          <a:lstStyle>
            <a:lvl1pPr algn="l" defTabSz="914400" rtl="0" eaLnBrk="1" latinLnBrk="0" hangingPunct="1">
              <a:lnSpc>
                <a:spcPct val="90000"/>
              </a:lnSpc>
              <a:spcBef>
                <a:spcPct val="0"/>
              </a:spcBef>
              <a:buNone/>
              <a:defRPr sz="3200" kern="1200">
                <a:solidFill>
                  <a:schemeClr val="tx1"/>
                </a:solidFill>
                <a:latin typeface="楷体" panose="02010609060101010101" pitchFamily="49" charset="-122"/>
                <a:ea typeface="楷体" panose="02010609060101010101" pitchFamily="49" charset="-122"/>
                <a:cs typeface="+mj-cs"/>
              </a:defRPr>
            </a:lvl1pPr>
          </a:lstStyle>
          <a:p>
            <a:r>
              <a:rPr lang="en-US" altLang="zh-CN" sz="6600" dirty="0"/>
              <a:t>Conclusion</a:t>
            </a:r>
            <a:endParaRPr lang="zh-CN" altLang="en-US" sz="6600" dirty="0"/>
          </a:p>
        </p:txBody>
      </p:sp>
      <p:sp>
        <p:nvSpPr>
          <p:cNvPr id="4" name="Slide Number Placeholder 3">
            <a:extLst>
              <a:ext uri="{FF2B5EF4-FFF2-40B4-BE49-F238E27FC236}">
                <a16:creationId xmlns:a16="http://schemas.microsoft.com/office/drawing/2014/main" id="{489BB125-A34F-479F-A472-4AC436E0237D}"/>
              </a:ext>
            </a:extLst>
          </p:cNvPr>
          <p:cNvSpPr>
            <a:spLocks noGrp="1"/>
          </p:cNvSpPr>
          <p:nvPr>
            <p:ph type="sldNum" sz="quarter" idx="12"/>
          </p:nvPr>
        </p:nvSpPr>
        <p:spPr/>
        <p:txBody>
          <a:bodyPr/>
          <a:lstStyle/>
          <a:p>
            <a:fld id="{67F0BCC8-1E2D-4B50-8785-42980CAEFD3A}" type="slidenum">
              <a:rPr lang="zh-CN" altLang="en-US" smtClean="0"/>
              <a:pPr/>
              <a:t>37</a:t>
            </a:fld>
            <a:endParaRPr lang="zh-CN" altLang="en-US" dirty="0"/>
          </a:p>
        </p:txBody>
      </p:sp>
    </p:spTree>
    <p:extLst>
      <p:ext uri="{BB962C8B-B14F-4D97-AF65-F5344CB8AC3E}">
        <p14:creationId xmlns:p14="http://schemas.microsoft.com/office/powerpoint/2010/main" val="522729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CEC7-8492-4B38-A348-99DD67AC45B8}"/>
              </a:ext>
            </a:extLst>
          </p:cNvPr>
          <p:cNvSpPr>
            <a:spLocks noGrp="1"/>
          </p:cNvSpPr>
          <p:nvPr>
            <p:ph type="title"/>
          </p:nvPr>
        </p:nvSpPr>
        <p:spPr/>
        <p:txBody>
          <a:bodyPr/>
          <a:lstStyle/>
          <a:p>
            <a:r>
              <a:rPr lang="en-US" altLang="zh-CN" dirty="0"/>
              <a:t>Conclusion</a:t>
            </a:r>
            <a:endParaRPr lang="zh-CN" altLang="en-US" dirty="0"/>
          </a:p>
        </p:txBody>
      </p:sp>
      <p:sp>
        <p:nvSpPr>
          <p:cNvPr id="3" name="TextBox 2">
            <a:extLst>
              <a:ext uri="{FF2B5EF4-FFF2-40B4-BE49-F238E27FC236}">
                <a16:creationId xmlns:a16="http://schemas.microsoft.com/office/drawing/2014/main" id="{0B0254A1-793D-47E4-8B04-A7207923F369}"/>
              </a:ext>
            </a:extLst>
          </p:cNvPr>
          <p:cNvSpPr txBox="1"/>
          <p:nvPr/>
        </p:nvSpPr>
        <p:spPr>
          <a:xfrm>
            <a:off x="349946" y="1143000"/>
            <a:ext cx="11308654" cy="258532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Due to the financial crisis, monetary authorities worldwide launched a policy of keeping short-term interest rates at record low levels. Some critics have argued that the policy might have led to undesired effects in financial markets. This paper empirically investigates such adverse consequences in the context of money funds (MMFs). </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authors find out that in response to the Zero Interest Rate Policy, MMFs </a:t>
            </a:r>
            <a:r>
              <a:rPr lang="en-US" altLang="zh-CN" dirty="0">
                <a:solidFill>
                  <a:srgbClr val="FF0000"/>
                </a:solidFill>
                <a:latin typeface="Times New Roman" panose="02020603050405020304" pitchFamily="18" charset="0"/>
                <a:cs typeface="Times New Roman" panose="02020603050405020304" pitchFamily="18" charset="0"/>
              </a:rPr>
              <a:t>1) invest in riskier asset classes, 2) hold less diversified portfolios, 3) become more likely to exit the market, and 4) reduce the fees they charge their investors. </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Moreover, funds affiliated with large institutions are more likely to exit the market while those independent funds tend to take more risk. This will lead to a negative selection of risky funds in the markets.</a:t>
            </a:r>
            <a:endParaRPr lang="zh-CN" alt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DA1BC6B-34E2-40F2-841A-3344BC0A18B3}"/>
              </a:ext>
            </a:extLst>
          </p:cNvPr>
          <p:cNvSpPr txBox="1"/>
          <p:nvPr/>
        </p:nvSpPr>
        <p:spPr>
          <a:xfrm>
            <a:off x="349946" y="4229100"/>
            <a:ext cx="11308654" cy="830997"/>
          </a:xfrm>
          <a:prstGeom prst="rect">
            <a:avLst/>
          </a:prstGeom>
          <a:noFill/>
        </p:spPr>
        <p:txBody>
          <a:bodyPr wrap="square" rtlCol="0">
            <a:spAutoFit/>
          </a:bodyPr>
          <a:lstStyle/>
          <a:p>
            <a:r>
              <a:rPr lang="en-US" altLang="zh-CN" sz="2400" b="1" i="1" dirty="0">
                <a:solidFill>
                  <a:schemeClr val="accent1"/>
                </a:solidFill>
                <a:latin typeface="Times New Roman" panose="02020603050405020304" pitchFamily="18" charset="0"/>
                <a:cs typeface="Times New Roman" panose="02020603050405020304" pitchFamily="18" charset="0"/>
              </a:rPr>
              <a:t>Overall, this paper suggests that the zero lower bound policy has had a negative impact on the competitiveness of money fund industry. </a:t>
            </a:r>
            <a:endParaRPr lang="zh-CN" altLang="en-US" sz="2400" b="1" i="1" dirty="0">
              <a:solidFill>
                <a:schemeClr val="accent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B4C31EC-EF1B-4B0E-864D-852BA8F8F7E5}"/>
              </a:ext>
            </a:extLst>
          </p:cNvPr>
          <p:cNvSpPr>
            <a:spLocks noGrp="1"/>
          </p:cNvSpPr>
          <p:nvPr>
            <p:ph type="sldNum" sz="quarter" idx="12"/>
          </p:nvPr>
        </p:nvSpPr>
        <p:spPr/>
        <p:txBody>
          <a:bodyPr/>
          <a:lstStyle/>
          <a:p>
            <a:fld id="{67F0BCC8-1E2D-4B50-8785-42980CAEFD3A}" type="slidenum">
              <a:rPr lang="zh-CN" altLang="en-US" smtClean="0"/>
              <a:pPr/>
              <a:t>38</a:t>
            </a:fld>
            <a:endParaRPr lang="zh-CN" altLang="en-US" dirty="0"/>
          </a:p>
        </p:txBody>
      </p:sp>
    </p:spTree>
    <p:extLst>
      <p:ext uri="{BB962C8B-B14F-4D97-AF65-F5344CB8AC3E}">
        <p14:creationId xmlns:p14="http://schemas.microsoft.com/office/powerpoint/2010/main" val="36967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F3A9-9B0E-48FE-A9A0-190B06C7DAB3}"/>
              </a:ext>
            </a:extLst>
          </p:cNvPr>
          <p:cNvSpPr>
            <a:spLocks noGrp="1"/>
          </p:cNvSpPr>
          <p:nvPr>
            <p:ph type="title"/>
          </p:nvPr>
        </p:nvSpPr>
        <p:spPr/>
        <p:txBody>
          <a:bodyPr/>
          <a:lstStyle/>
          <a:p>
            <a:endParaRPr lang="zh-CN" altLang="en-US"/>
          </a:p>
        </p:txBody>
      </p:sp>
      <p:sp>
        <p:nvSpPr>
          <p:cNvPr id="4" name="TextBox 3">
            <a:extLst>
              <a:ext uri="{FF2B5EF4-FFF2-40B4-BE49-F238E27FC236}">
                <a16:creationId xmlns:a16="http://schemas.microsoft.com/office/drawing/2014/main" id="{13EBCDBC-4A78-4B0E-89BC-4175EA256CB2}"/>
              </a:ext>
            </a:extLst>
          </p:cNvPr>
          <p:cNvSpPr txBox="1"/>
          <p:nvPr/>
        </p:nvSpPr>
        <p:spPr>
          <a:xfrm>
            <a:off x="3186112" y="2276475"/>
            <a:ext cx="5819775" cy="1569660"/>
          </a:xfrm>
          <a:prstGeom prst="rect">
            <a:avLst/>
          </a:prstGeom>
          <a:noFill/>
        </p:spPr>
        <p:txBody>
          <a:bodyPr wrap="square" rtlCol="0">
            <a:spAutoFit/>
          </a:bodyPr>
          <a:lstStyle/>
          <a:p>
            <a:r>
              <a:rPr lang="en-US" altLang="zh-CN" sz="9600" b="1" i="1" dirty="0">
                <a:solidFill>
                  <a:schemeClr val="accent1"/>
                </a:solidFill>
                <a:latin typeface="Times New Roman" panose="02020603050405020304" pitchFamily="18" charset="0"/>
                <a:cs typeface="Times New Roman" panose="02020603050405020304" pitchFamily="18" charset="0"/>
              </a:rPr>
              <a:t>Thank you!</a:t>
            </a:r>
            <a:endParaRPr lang="zh-CN" altLang="en-US" sz="9600" b="1" i="1" dirty="0">
              <a:solidFill>
                <a:schemeClr val="accent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AD0EA7F-5FCA-43A7-847F-ED0E96B966D1}"/>
              </a:ext>
            </a:extLst>
          </p:cNvPr>
          <p:cNvSpPr>
            <a:spLocks noGrp="1"/>
          </p:cNvSpPr>
          <p:nvPr>
            <p:ph type="sldNum" sz="quarter" idx="12"/>
          </p:nvPr>
        </p:nvSpPr>
        <p:spPr/>
        <p:txBody>
          <a:bodyPr/>
          <a:lstStyle/>
          <a:p>
            <a:fld id="{67F0BCC8-1E2D-4B50-8785-42980CAEFD3A}" type="slidenum">
              <a:rPr lang="zh-CN" altLang="en-US" smtClean="0"/>
              <a:pPr/>
              <a:t>39</a:t>
            </a:fld>
            <a:endParaRPr lang="zh-CN" altLang="en-US" dirty="0"/>
          </a:p>
        </p:txBody>
      </p:sp>
    </p:spTree>
    <p:extLst>
      <p:ext uri="{BB962C8B-B14F-4D97-AF65-F5344CB8AC3E}">
        <p14:creationId xmlns:p14="http://schemas.microsoft.com/office/powerpoint/2010/main" val="93365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2B1F-09BF-4C78-A467-5D721493F1CB}"/>
              </a:ext>
            </a:extLst>
          </p:cNvPr>
          <p:cNvSpPr>
            <a:spLocks noGrp="1"/>
          </p:cNvSpPr>
          <p:nvPr>
            <p:ph type="title"/>
          </p:nvPr>
        </p:nvSpPr>
        <p:spPr>
          <a:xfrm>
            <a:off x="2720284" y="1202651"/>
            <a:ext cx="9313035" cy="2483802"/>
          </a:xfrm>
        </p:spPr>
        <p:txBody>
          <a:bodyPr>
            <a:normAutofit/>
          </a:bodyPr>
          <a:lstStyle/>
          <a:p>
            <a:r>
              <a:rPr lang="en-US" altLang="zh-CN" sz="8000" dirty="0"/>
              <a:t>Introduction</a:t>
            </a:r>
            <a:endParaRPr lang="zh-CN" altLang="en-US" sz="8000" dirty="0"/>
          </a:p>
        </p:txBody>
      </p:sp>
      <p:sp>
        <p:nvSpPr>
          <p:cNvPr id="3" name="Slide Number Placeholder 2">
            <a:extLst>
              <a:ext uri="{FF2B5EF4-FFF2-40B4-BE49-F238E27FC236}">
                <a16:creationId xmlns:a16="http://schemas.microsoft.com/office/drawing/2014/main" id="{686D752F-D996-4B66-8672-47D40BDA0504}"/>
              </a:ext>
            </a:extLst>
          </p:cNvPr>
          <p:cNvSpPr>
            <a:spLocks noGrp="1"/>
          </p:cNvSpPr>
          <p:nvPr>
            <p:ph type="sldNum" sz="quarter" idx="12"/>
          </p:nvPr>
        </p:nvSpPr>
        <p:spPr/>
        <p:txBody>
          <a:bodyPr/>
          <a:lstStyle/>
          <a:p>
            <a:fld id="{67F0BCC8-1E2D-4B50-8785-42980CAEFD3A}" type="slidenum">
              <a:rPr lang="zh-CN" altLang="en-US" smtClean="0"/>
              <a:pPr/>
              <a:t>4</a:t>
            </a:fld>
            <a:endParaRPr lang="zh-CN" altLang="en-US" dirty="0"/>
          </a:p>
        </p:txBody>
      </p:sp>
    </p:spTree>
    <p:extLst>
      <p:ext uri="{BB962C8B-B14F-4D97-AF65-F5344CB8AC3E}">
        <p14:creationId xmlns:p14="http://schemas.microsoft.com/office/powerpoint/2010/main" val="381300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1A88-6D6D-458A-B151-22DA1BCD5456}"/>
              </a:ext>
            </a:extLst>
          </p:cNvPr>
          <p:cNvSpPr>
            <a:spLocks noGrp="1"/>
          </p:cNvSpPr>
          <p:nvPr>
            <p:ph type="title"/>
          </p:nvPr>
        </p:nvSpPr>
        <p:spPr/>
        <p:txBody>
          <a:bodyPr/>
          <a:lstStyle/>
          <a:p>
            <a:endParaRPr lang="zh-CN" altLang="en-US"/>
          </a:p>
        </p:txBody>
      </p:sp>
      <p:sp>
        <p:nvSpPr>
          <p:cNvPr id="3" name="TextBox 2">
            <a:extLst>
              <a:ext uri="{FF2B5EF4-FFF2-40B4-BE49-F238E27FC236}">
                <a16:creationId xmlns:a16="http://schemas.microsoft.com/office/drawing/2014/main" id="{235BB570-851E-4385-AF01-31061A2FDE07}"/>
              </a:ext>
            </a:extLst>
          </p:cNvPr>
          <p:cNvSpPr txBox="1"/>
          <p:nvPr/>
        </p:nvSpPr>
        <p:spPr>
          <a:xfrm>
            <a:off x="349946" y="1152525"/>
            <a:ext cx="11337229" cy="1384995"/>
          </a:xfrm>
          <a:prstGeom prst="rect">
            <a:avLst/>
          </a:prstGeom>
          <a:noFill/>
        </p:spPr>
        <p:txBody>
          <a:bodyPr wrap="square" rtlCol="0">
            <a:spAutoFit/>
          </a:bodyPr>
          <a:lstStyle/>
          <a:p>
            <a:r>
              <a:rPr lang="en-US" altLang="zh-CN" sz="2800" b="1" i="1" dirty="0">
                <a:solidFill>
                  <a:schemeClr val="accent1"/>
                </a:solidFill>
                <a:latin typeface="Times New Roman" panose="02020603050405020304" pitchFamily="18" charset="0"/>
                <a:cs typeface="Times New Roman" panose="02020603050405020304" pitchFamily="18" charset="0"/>
              </a:rPr>
              <a:t>This paper is published in November, 2015. However, Federal Reserve began to raise the interest rate and enter into a new raising-interest cycle in December, 2015…</a:t>
            </a:r>
            <a:endParaRPr lang="zh-CN" altLang="en-US" sz="2800" b="1" i="1"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EAB7613-6F3B-470E-8F50-6917EBB5AA78}"/>
              </a:ext>
            </a:extLst>
          </p:cNvPr>
          <p:cNvPicPr>
            <a:picLocks noChangeAspect="1"/>
          </p:cNvPicPr>
          <p:nvPr/>
        </p:nvPicPr>
        <p:blipFill>
          <a:blip r:embed="rId2"/>
          <a:stretch>
            <a:fillRect/>
          </a:stretch>
        </p:blipFill>
        <p:spPr>
          <a:xfrm>
            <a:off x="11570592" y="4405312"/>
            <a:ext cx="428625" cy="942975"/>
          </a:xfrm>
          <a:prstGeom prst="rect">
            <a:avLst/>
          </a:prstGeom>
        </p:spPr>
      </p:pic>
      <p:grpSp>
        <p:nvGrpSpPr>
          <p:cNvPr id="8" name="Group 7">
            <a:extLst>
              <a:ext uri="{FF2B5EF4-FFF2-40B4-BE49-F238E27FC236}">
                <a16:creationId xmlns:a16="http://schemas.microsoft.com/office/drawing/2014/main" id="{4B92A4B4-53EB-42ED-97FE-0C7F3B6F3FF5}"/>
              </a:ext>
            </a:extLst>
          </p:cNvPr>
          <p:cNvGrpSpPr/>
          <p:nvPr/>
        </p:nvGrpSpPr>
        <p:grpSpPr>
          <a:xfrm>
            <a:off x="2767012" y="2851564"/>
            <a:ext cx="6181725" cy="2762250"/>
            <a:chOff x="2767012" y="2851564"/>
            <a:chExt cx="6181725" cy="2762250"/>
          </a:xfrm>
        </p:grpSpPr>
        <p:pic>
          <p:nvPicPr>
            <p:cNvPr id="6" name="Picture 5">
              <a:extLst>
                <a:ext uri="{FF2B5EF4-FFF2-40B4-BE49-F238E27FC236}">
                  <a16:creationId xmlns:a16="http://schemas.microsoft.com/office/drawing/2014/main" id="{9F0FBFE4-5233-4EF0-8092-B533D1E7F4A0}"/>
                </a:ext>
              </a:extLst>
            </p:cNvPr>
            <p:cNvPicPr>
              <a:picLocks noChangeAspect="1"/>
            </p:cNvPicPr>
            <p:nvPr/>
          </p:nvPicPr>
          <p:blipFill>
            <a:blip r:embed="rId3"/>
            <a:stretch>
              <a:fillRect/>
            </a:stretch>
          </p:blipFill>
          <p:spPr>
            <a:xfrm>
              <a:off x="2767012" y="2851564"/>
              <a:ext cx="6181725" cy="2762250"/>
            </a:xfrm>
            <a:prstGeom prst="rect">
              <a:avLst/>
            </a:prstGeom>
          </p:spPr>
        </p:pic>
        <p:sp>
          <p:nvSpPr>
            <p:cNvPr id="7" name="Rectangle 6">
              <a:extLst>
                <a:ext uri="{FF2B5EF4-FFF2-40B4-BE49-F238E27FC236}">
                  <a16:creationId xmlns:a16="http://schemas.microsoft.com/office/drawing/2014/main" id="{D4D352C7-6E2D-4EDF-B734-6772A0D9EAE2}"/>
                </a:ext>
              </a:extLst>
            </p:cNvPr>
            <p:cNvSpPr/>
            <p:nvPr/>
          </p:nvSpPr>
          <p:spPr>
            <a:xfrm>
              <a:off x="7439025" y="3676650"/>
              <a:ext cx="1085850" cy="19371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Slide Number Placeholder 3">
            <a:extLst>
              <a:ext uri="{FF2B5EF4-FFF2-40B4-BE49-F238E27FC236}">
                <a16:creationId xmlns:a16="http://schemas.microsoft.com/office/drawing/2014/main" id="{69FD6173-7CD7-4957-895D-F932500226D4}"/>
              </a:ext>
            </a:extLst>
          </p:cNvPr>
          <p:cNvSpPr>
            <a:spLocks noGrp="1"/>
          </p:cNvSpPr>
          <p:nvPr>
            <p:ph type="sldNum" sz="quarter" idx="12"/>
          </p:nvPr>
        </p:nvSpPr>
        <p:spPr/>
        <p:txBody>
          <a:bodyPr/>
          <a:lstStyle/>
          <a:p>
            <a:fld id="{67F0BCC8-1E2D-4B50-8785-42980CAEFD3A}" type="slidenum">
              <a:rPr lang="zh-CN" altLang="en-US" smtClean="0"/>
              <a:pPr/>
              <a:t>40</a:t>
            </a:fld>
            <a:endParaRPr lang="zh-CN" altLang="en-US" dirty="0"/>
          </a:p>
        </p:txBody>
      </p:sp>
    </p:spTree>
    <p:extLst>
      <p:ext uri="{BB962C8B-B14F-4D97-AF65-F5344CB8AC3E}">
        <p14:creationId xmlns:p14="http://schemas.microsoft.com/office/powerpoint/2010/main" val="1368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F11D-9423-47A6-B88A-31F816CF80BB}"/>
              </a:ext>
            </a:extLst>
          </p:cNvPr>
          <p:cNvSpPr>
            <a:spLocks noGrp="1"/>
          </p:cNvSpPr>
          <p:nvPr>
            <p:ph type="title"/>
          </p:nvPr>
        </p:nvSpPr>
        <p:spPr/>
        <p:txBody>
          <a:bodyPr/>
          <a:lstStyle/>
          <a:p>
            <a:endParaRPr lang="zh-CN" altLang="en-US"/>
          </a:p>
        </p:txBody>
      </p:sp>
      <p:pic>
        <p:nvPicPr>
          <p:cNvPr id="4" name="Picture 3">
            <a:extLst>
              <a:ext uri="{FF2B5EF4-FFF2-40B4-BE49-F238E27FC236}">
                <a16:creationId xmlns:a16="http://schemas.microsoft.com/office/drawing/2014/main" id="{FE16F349-811B-4DA7-AC23-6F323DC2CF55}"/>
              </a:ext>
            </a:extLst>
          </p:cNvPr>
          <p:cNvPicPr/>
          <p:nvPr/>
        </p:nvPicPr>
        <p:blipFill>
          <a:blip r:embed="rId3"/>
          <a:stretch>
            <a:fillRect/>
          </a:stretch>
        </p:blipFill>
        <p:spPr>
          <a:xfrm>
            <a:off x="349945" y="142876"/>
            <a:ext cx="11337229" cy="6134100"/>
          </a:xfrm>
          <a:prstGeom prst="rect">
            <a:avLst/>
          </a:prstGeom>
        </p:spPr>
      </p:pic>
      <p:pic>
        <p:nvPicPr>
          <p:cNvPr id="5" name="Picture 4">
            <a:extLst>
              <a:ext uri="{FF2B5EF4-FFF2-40B4-BE49-F238E27FC236}">
                <a16:creationId xmlns:a16="http://schemas.microsoft.com/office/drawing/2014/main" id="{3A8381A3-1A7A-490A-AA0D-DE4956003495}"/>
              </a:ext>
            </a:extLst>
          </p:cNvPr>
          <p:cNvPicPr>
            <a:picLocks noChangeAspect="1"/>
          </p:cNvPicPr>
          <p:nvPr/>
        </p:nvPicPr>
        <p:blipFill>
          <a:blip r:embed="rId4"/>
          <a:stretch>
            <a:fillRect/>
          </a:stretch>
        </p:blipFill>
        <p:spPr>
          <a:xfrm>
            <a:off x="11575355" y="4238625"/>
            <a:ext cx="476250" cy="1352550"/>
          </a:xfrm>
          <a:prstGeom prst="rect">
            <a:avLst/>
          </a:prstGeom>
        </p:spPr>
      </p:pic>
      <p:sp>
        <p:nvSpPr>
          <p:cNvPr id="3" name="Slide Number Placeholder 2">
            <a:extLst>
              <a:ext uri="{FF2B5EF4-FFF2-40B4-BE49-F238E27FC236}">
                <a16:creationId xmlns:a16="http://schemas.microsoft.com/office/drawing/2014/main" id="{9961611C-5373-475E-8C3F-8378409E1F51}"/>
              </a:ext>
            </a:extLst>
          </p:cNvPr>
          <p:cNvSpPr>
            <a:spLocks noGrp="1"/>
          </p:cNvSpPr>
          <p:nvPr>
            <p:ph type="sldNum" sz="quarter" idx="12"/>
          </p:nvPr>
        </p:nvSpPr>
        <p:spPr/>
        <p:txBody>
          <a:bodyPr/>
          <a:lstStyle/>
          <a:p>
            <a:fld id="{67F0BCC8-1E2D-4B50-8785-42980CAEFD3A}" type="slidenum">
              <a:rPr lang="zh-CN" altLang="en-US" smtClean="0"/>
              <a:pPr/>
              <a:t>41</a:t>
            </a:fld>
            <a:endParaRPr lang="zh-CN" altLang="en-US" dirty="0"/>
          </a:p>
        </p:txBody>
      </p:sp>
    </p:spTree>
    <p:extLst>
      <p:ext uri="{BB962C8B-B14F-4D97-AF65-F5344CB8AC3E}">
        <p14:creationId xmlns:p14="http://schemas.microsoft.com/office/powerpoint/2010/main" val="38332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FDC2-EFE4-429A-9D4D-EE7479252AB6}"/>
              </a:ext>
            </a:extLst>
          </p:cNvPr>
          <p:cNvSpPr>
            <a:spLocks noGrp="1"/>
          </p:cNvSpPr>
          <p:nvPr>
            <p:ph type="title"/>
          </p:nvPr>
        </p:nvSpPr>
        <p:spPr/>
        <p:txBody>
          <a:bodyPr/>
          <a:lstStyle/>
          <a:p>
            <a:r>
              <a:rPr lang="en-US" altLang="zh-CN" dirty="0"/>
              <a:t>Introduction</a:t>
            </a:r>
            <a:endParaRPr lang="zh-CN" altLang="en-US" dirty="0"/>
          </a:p>
        </p:txBody>
      </p:sp>
      <p:sp>
        <p:nvSpPr>
          <p:cNvPr id="3" name="TextBox 2">
            <a:extLst>
              <a:ext uri="{FF2B5EF4-FFF2-40B4-BE49-F238E27FC236}">
                <a16:creationId xmlns:a16="http://schemas.microsoft.com/office/drawing/2014/main" id="{47FC91BE-B357-4C31-8A7F-11CD9BFEECFB}"/>
              </a:ext>
            </a:extLst>
          </p:cNvPr>
          <p:cNvSpPr txBox="1"/>
          <p:nvPr/>
        </p:nvSpPr>
        <p:spPr>
          <a:xfrm>
            <a:off x="349946" y="1171852"/>
            <a:ext cx="11386942" cy="332398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dirty="0">
                <a:latin typeface="Times New Roman" panose="02020603050405020304" pitchFamily="18" charset="0"/>
                <a:cs typeface="Times New Roman" panose="02020603050405020304" pitchFamily="18" charset="0"/>
              </a:rPr>
              <a:t>Fed rate: </a:t>
            </a:r>
            <a:r>
              <a:rPr lang="en-US" altLang="zh-CN" dirty="0">
                <a:latin typeface="Times New Roman" panose="02020603050405020304" pitchFamily="18" charset="0"/>
                <a:cs typeface="Times New Roman" panose="02020603050405020304" pitchFamily="18" charset="0"/>
              </a:rPr>
              <a:t>short term interest rates such as the rate of T-bills. It is decided by the US Federal Reserve.</a:t>
            </a: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dirty="0">
                <a:latin typeface="Times New Roman" panose="02020603050405020304" pitchFamily="18" charset="0"/>
                <a:cs typeface="Times New Roman" panose="02020603050405020304" pitchFamily="18" charset="0"/>
              </a:rPr>
              <a:t>Money Market Fund (MMF), </a:t>
            </a:r>
            <a:r>
              <a:rPr lang="en-US" altLang="zh-CN" dirty="0">
                <a:latin typeface="Times New Roman" panose="02020603050405020304" pitchFamily="18" charset="0"/>
                <a:cs typeface="Times New Roman" panose="02020603050405020304" pitchFamily="18" charset="0"/>
              </a:rPr>
              <a:t>or so to speak Money Fund, for the reason of regulation, can only invest in some </a:t>
            </a:r>
            <a:r>
              <a:rPr lang="en-US" altLang="zh-CN" dirty="0">
                <a:solidFill>
                  <a:srgbClr val="FF0000"/>
                </a:solidFill>
                <a:latin typeface="Times New Roman" panose="02020603050405020304" pitchFamily="18" charset="0"/>
                <a:cs typeface="Times New Roman" panose="02020603050405020304" pitchFamily="18" charset="0"/>
              </a:rPr>
              <a:t>short-term assets </a:t>
            </a:r>
            <a:r>
              <a:rPr lang="en-US" altLang="zh-CN" dirty="0">
                <a:latin typeface="Times New Roman" panose="02020603050405020304" pitchFamily="18" charset="0"/>
                <a:cs typeface="Times New Roman" panose="02020603050405020304" pitchFamily="18" charset="0"/>
              </a:rPr>
              <a:t>with rates of return that are close to the Fed funds rate. Therefore, MMFs are key buyers of some short-term debt issued by banks and corporations, such as commercial paper, bank certificates, and repurchase</a:t>
            </a:r>
          </a:p>
          <a:p>
            <a:r>
              <a:rPr lang="en-US" altLang="zh-CN" dirty="0">
                <a:latin typeface="Times New Roman" panose="02020603050405020304" pitchFamily="18" charset="0"/>
                <a:cs typeface="Times New Roman" panose="02020603050405020304" pitchFamily="18" charset="0"/>
              </a:rPr>
              <a:t>     agreements, with an aggregate amount of $1.8 trillion. Different from some high yields assets such as stocks and  </a:t>
            </a:r>
          </a:p>
          <a:p>
            <a:r>
              <a:rPr lang="en-US" altLang="zh-CN" dirty="0">
                <a:latin typeface="Times New Roman" panose="02020603050405020304" pitchFamily="18" charset="0"/>
                <a:cs typeface="Times New Roman" panose="02020603050405020304" pitchFamily="18" charset="0"/>
              </a:rPr>
              <a:t>     corporate debts, these short-term assets </a:t>
            </a:r>
            <a:r>
              <a:rPr lang="en-US" altLang="zh-CN" dirty="0">
                <a:solidFill>
                  <a:srgbClr val="FF0000"/>
                </a:solidFill>
                <a:latin typeface="Times New Roman" panose="02020603050405020304" pitchFamily="18" charset="0"/>
                <a:cs typeface="Times New Roman" panose="02020603050405020304" pitchFamily="18" charset="0"/>
              </a:rPr>
              <a:t>have lower risk </a:t>
            </a:r>
            <a:r>
              <a:rPr lang="en-US" altLang="zh-CN" dirty="0">
                <a:latin typeface="Times New Roman" panose="02020603050405020304" pitchFamily="18" charset="0"/>
                <a:cs typeface="Times New Roman" panose="02020603050405020304" pitchFamily="18" charset="0"/>
              </a:rPr>
              <a:t>thus have a </a:t>
            </a:r>
            <a:r>
              <a:rPr lang="en-US" altLang="zh-CN" dirty="0">
                <a:solidFill>
                  <a:srgbClr val="FF0000"/>
                </a:solidFill>
                <a:latin typeface="Times New Roman" panose="02020603050405020304" pitchFamily="18" charset="0"/>
                <a:cs typeface="Times New Roman" panose="02020603050405020304" pitchFamily="18" charset="0"/>
              </a:rPr>
              <a:t>narrower spread / gap </a:t>
            </a:r>
            <a:r>
              <a:rPr lang="en-US" altLang="zh-CN" dirty="0">
                <a:latin typeface="Times New Roman" panose="02020603050405020304" pitchFamily="18" charset="0"/>
                <a:cs typeface="Times New Roman" panose="02020603050405020304" pitchFamily="18" charset="0"/>
              </a:rPr>
              <a:t>of interest rate difference  </a:t>
            </a:r>
          </a:p>
          <a:p>
            <a:r>
              <a:rPr lang="en-US" altLang="zh-CN" dirty="0">
                <a:latin typeface="Times New Roman" panose="02020603050405020304" pitchFamily="18" charset="0"/>
                <a:cs typeface="Times New Roman" panose="02020603050405020304" pitchFamily="18" charset="0"/>
              </a:rPr>
              <a:t>     compared with the Fed rate. </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zh-CN" alt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A464796-B44A-4232-85A3-4193FDF7D073}"/>
              </a:ext>
            </a:extLst>
          </p:cNvPr>
          <p:cNvSpPr txBox="1"/>
          <p:nvPr/>
        </p:nvSpPr>
        <p:spPr>
          <a:xfrm>
            <a:off x="452761" y="4110360"/>
            <a:ext cx="11045140" cy="156966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dirty="0">
                <a:solidFill>
                  <a:srgbClr val="FF0000"/>
                </a:solidFill>
                <a:latin typeface="Times New Roman" panose="02020603050405020304" pitchFamily="18" charset="0"/>
                <a:cs typeface="Times New Roman" panose="02020603050405020304" pitchFamily="18" charset="0"/>
              </a:rPr>
              <a:t>A Monetary Policy Shock: </a:t>
            </a:r>
            <a:r>
              <a:rPr lang="en-US" altLang="zh-CN" dirty="0">
                <a:latin typeface="Times New Roman" panose="02020603050405020304" pitchFamily="18" charset="0"/>
                <a:cs typeface="Times New Roman" panose="02020603050405020304" pitchFamily="18" charset="0"/>
              </a:rPr>
              <a:t>as a consequences of the </a:t>
            </a:r>
            <a:r>
              <a:rPr lang="en-US" altLang="zh-CN" b="1" dirty="0">
                <a:latin typeface="Times New Roman" panose="02020603050405020304" pitchFamily="18" charset="0"/>
                <a:cs typeface="Times New Roman" panose="02020603050405020304" pitchFamily="18" charset="0"/>
              </a:rPr>
              <a:t>financial crisis of 2007-2008, </a:t>
            </a:r>
            <a:r>
              <a:rPr lang="en-US" altLang="zh-CN" dirty="0">
                <a:latin typeface="Times New Roman" panose="02020603050405020304" pitchFamily="18" charset="0"/>
                <a:cs typeface="Times New Roman" panose="02020603050405020304" pitchFamily="18" charset="0"/>
              </a:rPr>
              <a:t>the Federal Reserve took an special measure to lower short-term nominal interest rates </a:t>
            </a:r>
            <a:r>
              <a:rPr lang="en-US" altLang="zh-CN" dirty="0">
                <a:solidFill>
                  <a:srgbClr val="FF0000"/>
                </a:solidFill>
                <a:latin typeface="Times New Roman" panose="02020603050405020304" pitchFamily="18" charset="0"/>
                <a:cs typeface="Times New Roman" panose="02020603050405020304" pitchFamily="18" charset="0"/>
              </a:rPr>
              <a:t>(Fed rate) to the level close to zero</a:t>
            </a:r>
            <a:r>
              <a:rPr lang="en-US" altLang="zh-CN" dirty="0">
                <a:latin typeface="Times New Roman" panose="02020603050405020304" pitchFamily="18" charset="0"/>
                <a:cs typeface="Times New Roman" panose="02020603050405020304" pitchFamily="18" charset="0"/>
              </a:rPr>
              <a:t>, this shock would </a:t>
            </a:r>
            <a:r>
              <a:rPr lang="en-US" altLang="zh-CN" dirty="0">
                <a:solidFill>
                  <a:srgbClr val="FF0000"/>
                </a:solidFill>
                <a:latin typeface="Times New Roman" panose="02020603050405020304" pitchFamily="18" charset="0"/>
                <a:cs typeface="Times New Roman" panose="02020603050405020304" pitchFamily="18" charset="0"/>
              </a:rPr>
              <a:t>drive the fund’s short-term assets’ gross return nearly to zero</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squeeze the gross margin of MMF, and bring some negative impacts to MMFs.</a:t>
            </a:r>
          </a:p>
          <a:p>
            <a:endParaRPr lang="zh-CN" altLang="en-US" dirty="0"/>
          </a:p>
        </p:txBody>
      </p:sp>
      <p:sp>
        <p:nvSpPr>
          <p:cNvPr id="5" name="Slide Number Placeholder 4">
            <a:extLst>
              <a:ext uri="{FF2B5EF4-FFF2-40B4-BE49-F238E27FC236}">
                <a16:creationId xmlns:a16="http://schemas.microsoft.com/office/drawing/2014/main" id="{E54CFCFE-007E-4901-8AC3-A21EA267B8FC}"/>
              </a:ext>
            </a:extLst>
          </p:cNvPr>
          <p:cNvSpPr>
            <a:spLocks noGrp="1"/>
          </p:cNvSpPr>
          <p:nvPr>
            <p:ph type="sldNum" sz="quarter" idx="12"/>
          </p:nvPr>
        </p:nvSpPr>
        <p:spPr/>
        <p:txBody>
          <a:bodyPr/>
          <a:lstStyle/>
          <a:p>
            <a:fld id="{67F0BCC8-1E2D-4B50-8785-42980CAEFD3A}" type="slidenum">
              <a:rPr lang="zh-CN" altLang="en-US" smtClean="0"/>
              <a:pPr/>
              <a:t>5</a:t>
            </a:fld>
            <a:endParaRPr lang="zh-CN" altLang="en-US" dirty="0"/>
          </a:p>
        </p:txBody>
      </p:sp>
    </p:spTree>
    <p:extLst>
      <p:ext uri="{BB962C8B-B14F-4D97-AF65-F5344CB8AC3E}">
        <p14:creationId xmlns:p14="http://schemas.microsoft.com/office/powerpoint/2010/main" val="2604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03B0-CF93-4CD3-817E-290CE4675ADF}"/>
              </a:ext>
            </a:extLst>
          </p:cNvPr>
          <p:cNvSpPr>
            <a:spLocks noGrp="1"/>
          </p:cNvSpPr>
          <p:nvPr>
            <p:ph type="title"/>
          </p:nvPr>
        </p:nvSpPr>
        <p:spPr/>
        <p:txBody>
          <a:bodyPr/>
          <a:lstStyle/>
          <a:p>
            <a:r>
              <a:rPr lang="en-US" altLang="zh-CN" dirty="0"/>
              <a:t>Introduction</a:t>
            </a:r>
            <a:endParaRPr lang="zh-CN" altLang="en-US" dirty="0"/>
          </a:p>
        </p:txBody>
      </p:sp>
      <p:grpSp>
        <p:nvGrpSpPr>
          <p:cNvPr id="13" name="Group 12">
            <a:extLst>
              <a:ext uri="{FF2B5EF4-FFF2-40B4-BE49-F238E27FC236}">
                <a16:creationId xmlns:a16="http://schemas.microsoft.com/office/drawing/2014/main" id="{5E40F549-B067-408E-A222-76DF7FEDEBD6}"/>
              </a:ext>
            </a:extLst>
          </p:cNvPr>
          <p:cNvGrpSpPr/>
          <p:nvPr/>
        </p:nvGrpSpPr>
        <p:grpSpPr>
          <a:xfrm>
            <a:off x="349946" y="1152395"/>
            <a:ext cx="10886698" cy="5111018"/>
            <a:chOff x="349946" y="1152395"/>
            <a:chExt cx="10886698" cy="5111018"/>
          </a:xfrm>
        </p:grpSpPr>
        <p:sp>
          <p:nvSpPr>
            <p:cNvPr id="3" name="TextBox 2">
              <a:extLst>
                <a:ext uri="{FF2B5EF4-FFF2-40B4-BE49-F238E27FC236}">
                  <a16:creationId xmlns:a16="http://schemas.microsoft.com/office/drawing/2014/main" id="{474AD8F6-596B-44E4-9BFC-A49EEA9F86E5}"/>
                </a:ext>
              </a:extLst>
            </p:cNvPr>
            <p:cNvSpPr txBox="1"/>
            <p:nvPr/>
          </p:nvSpPr>
          <p:spPr>
            <a:xfrm>
              <a:off x="349946" y="1152395"/>
              <a:ext cx="10886698"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The authors have studied the impact of the zero lower bound interest rate policy on US money fund industry.</a:t>
              </a:r>
              <a:endParaRPr lang="zh-CN" altLang="en-US" b="1"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1BB36665-36FF-4508-8170-DD6B1C528372}"/>
                </a:ext>
              </a:extLst>
            </p:cNvPr>
            <p:cNvGrpSpPr/>
            <p:nvPr/>
          </p:nvGrpSpPr>
          <p:grpSpPr>
            <a:xfrm>
              <a:off x="437425" y="1590107"/>
              <a:ext cx="5249755" cy="4673306"/>
              <a:chOff x="552835" y="1598985"/>
              <a:chExt cx="5249755" cy="4673306"/>
            </a:xfrm>
          </p:grpSpPr>
          <p:grpSp>
            <p:nvGrpSpPr>
              <p:cNvPr id="8" name="Group 7">
                <a:extLst>
                  <a:ext uri="{FF2B5EF4-FFF2-40B4-BE49-F238E27FC236}">
                    <a16:creationId xmlns:a16="http://schemas.microsoft.com/office/drawing/2014/main" id="{A99B71C0-27D9-4AE0-A1C7-0431AED01CA2}"/>
                  </a:ext>
                </a:extLst>
              </p:cNvPr>
              <p:cNvGrpSpPr/>
              <p:nvPr/>
            </p:nvGrpSpPr>
            <p:grpSpPr>
              <a:xfrm>
                <a:off x="552835" y="1598985"/>
                <a:ext cx="5249755" cy="1400175"/>
                <a:chOff x="438335" y="2107244"/>
                <a:chExt cx="5249755" cy="1400175"/>
              </a:xfrm>
            </p:grpSpPr>
            <p:pic>
              <p:nvPicPr>
                <p:cNvPr id="6" name="Picture 5">
                  <a:extLst>
                    <a:ext uri="{FF2B5EF4-FFF2-40B4-BE49-F238E27FC236}">
                      <a16:creationId xmlns:a16="http://schemas.microsoft.com/office/drawing/2014/main" id="{9CCB5C24-03E7-4D10-9645-A555E6E68360}"/>
                    </a:ext>
                  </a:extLst>
                </p:cNvPr>
                <p:cNvPicPr>
                  <a:picLocks noChangeAspect="1"/>
                </p:cNvPicPr>
                <p:nvPr/>
              </p:nvPicPr>
              <p:blipFill>
                <a:blip r:embed="rId3"/>
                <a:stretch>
                  <a:fillRect/>
                </a:stretch>
              </p:blipFill>
              <p:spPr>
                <a:xfrm>
                  <a:off x="438335" y="2116122"/>
                  <a:ext cx="1905000" cy="1323975"/>
                </a:xfrm>
                <a:prstGeom prst="rect">
                  <a:avLst/>
                </a:prstGeom>
              </p:spPr>
            </p:pic>
            <p:pic>
              <p:nvPicPr>
                <p:cNvPr id="7" name="Picture 6">
                  <a:extLst>
                    <a:ext uri="{FF2B5EF4-FFF2-40B4-BE49-F238E27FC236}">
                      <a16:creationId xmlns:a16="http://schemas.microsoft.com/office/drawing/2014/main" id="{F97A28A0-B065-4FBD-BC83-3B5B7436AED7}"/>
                    </a:ext>
                  </a:extLst>
                </p:cNvPr>
                <p:cNvPicPr>
                  <a:picLocks noChangeAspect="1"/>
                </p:cNvPicPr>
                <p:nvPr/>
              </p:nvPicPr>
              <p:blipFill>
                <a:blip r:embed="rId4"/>
                <a:stretch>
                  <a:fillRect/>
                </a:stretch>
              </p:blipFill>
              <p:spPr>
                <a:xfrm>
                  <a:off x="2278140" y="2107244"/>
                  <a:ext cx="3409950" cy="1400175"/>
                </a:xfrm>
                <a:prstGeom prst="rect">
                  <a:avLst/>
                </a:prstGeom>
              </p:spPr>
            </p:pic>
          </p:grpSp>
          <p:pic>
            <p:nvPicPr>
              <p:cNvPr id="9" name="Picture 8">
                <a:extLst>
                  <a:ext uri="{FF2B5EF4-FFF2-40B4-BE49-F238E27FC236}">
                    <a16:creationId xmlns:a16="http://schemas.microsoft.com/office/drawing/2014/main" id="{6CCB21C2-01CC-4C02-8A4A-6594C44A2058}"/>
                  </a:ext>
                </a:extLst>
              </p:cNvPr>
              <p:cNvPicPr>
                <a:picLocks noChangeAspect="1"/>
              </p:cNvPicPr>
              <p:nvPr/>
            </p:nvPicPr>
            <p:blipFill>
              <a:blip r:embed="rId5"/>
              <a:stretch>
                <a:fillRect/>
              </a:stretch>
            </p:blipFill>
            <p:spPr>
              <a:xfrm>
                <a:off x="1041107" y="2940716"/>
                <a:ext cx="4529939" cy="3331575"/>
              </a:xfrm>
              <a:prstGeom prst="rect">
                <a:avLst/>
              </a:prstGeom>
            </p:spPr>
          </p:pic>
        </p:grpSp>
      </p:grpSp>
      <p:pic>
        <p:nvPicPr>
          <p:cNvPr id="11" name="Picture 10">
            <a:extLst>
              <a:ext uri="{FF2B5EF4-FFF2-40B4-BE49-F238E27FC236}">
                <a16:creationId xmlns:a16="http://schemas.microsoft.com/office/drawing/2014/main" id="{20517DBB-B0A2-459B-9F00-19D978070A80}"/>
              </a:ext>
            </a:extLst>
          </p:cNvPr>
          <p:cNvPicPr>
            <a:picLocks noChangeAspect="1"/>
          </p:cNvPicPr>
          <p:nvPr/>
        </p:nvPicPr>
        <p:blipFill>
          <a:blip r:embed="rId6"/>
          <a:stretch>
            <a:fillRect/>
          </a:stretch>
        </p:blipFill>
        <p:spPr>
          <a:xfrm>
            <a:off x="6565378" y="2922960"/>
            <a:ext cx="4186577" cy="3320797"/>
          </a:xfrm>
          <a:prstGeom prst="rect">
            <a:avLst/>
          </a:prstGeom>
        </p:spPr>
      </p:pic>
      <p:sp>
        <p:nvSpPr>
          <p:cNvPr id="12" name="TextBox 11">
            <a:extLst>
              <a:ext uri="{FF2B5EF4-FFF2-40B4-BE49-F238E27FC236}">
                <a16:creationId xmlns:a16="http://schemas.microsoft.com/office/drawing/2014/main" id="{857A6A62-9040-4E7D-99EF-1B1F4FAD9711}"/>
              </a:ext>
            </a:extLst>
          </p:cNvPr>
          <p:cNvSpPr txBox="1"/>
          <p:nvPr/>
        </p:nvSpPr>
        <p:spPr>
          <a:xfrm>
            <a:off x="6221346" y="1778049"/>
            <a:ext cx="5626622" cy="923330"/>
          </a:xfrm>
          <a:prstGeom prst="rect">
            <a:avLst/>
          </a:prstGeom>
          <a:noFill/>
        </p:spPr>
        <p:txBody>
          <a:bodyPr wrap="square" rtlCol="0">
            <a:spAutoFit/>
          </a:bodyPr>
          <a:lstStyle/>
          <a:p>
            <a:r>
              <a:rPr lang="en-US" altLang="zh-CN" b="1" dirty="0">
                <a:solidFill>
                  <a:srgbClr val="E94F25"/>
                </a:solidFill>
                <a:latin typeface="Times New Roman" panose="02020603050405020304" pitchFamily="18" charset="0"/>
                <a:cs typeface="Times New Roman" panose="02020603050405020304" pitchFamily="18" charset="0"/>
              </a:rPr>
              <a:t>…and this is just one of the adverse impacts to MMFs.</a:t>
            </a:r>
          </a:p>
          <a:p>
            <a:r>
              <a:rPr lang="en-US" altLang="zh-CN" b="1" dirty="0">
                <a:solidFill>
                  <a:srgbClr val="E94F25"/>
                </a:solidFill>
                <a:latin typeface="Times New Roman" panose="02020603050405020304" pitchFamily="18" charset="0"/>
                <a:cs typeface="Times New Roman" panose="02020603050405020304" pitchFamily="18" charset="0"/>
              </a:rPr>
              <a:t>The paper will further study how the policy will negatively affect the behaviors of MMFs.</a:t>
            </a:r>
            <a:endParaRPr lang="zh-CN" altLang="en-US" b="1" dirty="0">
              <a:solidFill>
                <a:srgbClr val="E94F25"/>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0686F1B-462A-4AD1-AB46-D933E1007628}"/>
              </a:ext>
            </a:extLst>
          </p:cNvPr>
          <p:cNvSpPr>
            <a:spLocks noGrp="1"/>
          </p:cNvSpPr>
          <p:nvPr>
            <p:ph type="sldNum" sz="quarter" idx="12"/>
          </p:nvPr>
        </p:nvSpPr>
        <p:spPr/>
        <p:txBody>
          <a:bodyPr/>
          <a:lstStyle/>
          <a:p>
            <a:fld id="{67F0BCC8-1E2D-4B50-8785-42980CAEFD3A}" type="slidenum">
              <a:rPr lang="zh-CN" altLang="en-US" smtClean="0"/>
              <a:pPr/>
              <a:t>6</a:t>
            </a:fld>
            <a:endParaRPr lang="zh-CN" altLang="en-US" dirty="0"/>
          </a:p>
        </p:txBody>
      </p:sp>
    </p:spTree>
    <p:extLst>
      <p:ext uri="{BB962C8B-B14F-4D97-AF65-F5344CB8AC3E}">
        <p14:creationId xmlns:p14="http://schemas.microsoft.com/office/powerpoint/2010/main" val="28347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FDD5-64A4-4BA9-AE06-3A6B8D6A73C4}"/>
              </a:ext>
            </a:extLst>
          </p:cNvPr>
          <p:cNvSpPr>
            <a:spLocks noGrp="1"/>
          </p:cNvSpPr>
          <p:nvPr>
            <p:ph type="title"/>
          </p:nvPr>
        </p:nvSpPr>
        <p:spPr/>
        <p:txBody>
          <a:bodyPr/>
          <a:lstStyle/>
          <a:p>
            <a:r>
              <a:rPr lang="en-US" altLang="zh-CN" dirty="0"/>
              <a:t>Introduction</a:t>
            </a:r>
            <a:endParaRPr lang="zh-CN" altLang="en-US" dirty="0"/>
          </a:p>
        </p:txBody>
      </p:sp>
      <p:sp>
        <p:nvSpPr>
          <p:cNvPr id="4" name="TextBox 3">
            <a:extLst>
              <a:ext uri="{FF2B5EF4-FFF2-40B4-BE49-F238E27FC236}">
                <a16:creationId xmlns:a16="http://schemas.microsoft.com/office/drawing/2014/main" id="{9A4C6C1A-2939-4226-8A68-057B7D450A81}"/>
              </a:ext>
            </a:extLst>
          </p:cNvPr>
          <p:cNvSpPr txBox="1"/>
          <p:nvPr/>
        </p:nvSpPr>
        <p:spPr>
          <a:xfrm>
            <a:off x="425513" y="1358019"/>
            <a:ext cx="11280618" cy="295465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Dilemma for Money Market Funds under zero Fed rate</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On one hand, </a:t>
            </a:r>
            <a:r>
              <a:rPr lang="en-US" altLang="zh-CN" b="1" dirty="0">
                <a:solidFill>
                  <a:srgbClr val="FF0000"/>
                </a:solidFill>
                <a:latin typeface="Times New Roman" panose="02020603050405020304" pitchFamily="18" charset="0"/>
                <a:cs typeface="Times New Roman" panose="02020603050405020304" pitchFamily="18" charset="0"/>
              </a:rPr>
              <a:t>MMFs can just accept the situation and keep their risk profiles unchanged</a:t>
            </a:r>
            <a:r>
              <a:rPr lang="en-US" altLang="zh-CN" dirty="0">
                <a:latin typeface="Times New Roman" panose="02020603050405020304" pitchFamily="18" charset="0"/>
                <a:cs typeface="Times New Roman" panose="02020603050405020304" pitchFamily="18" charset="0"/>
              </a:rPr>
              <a:t>. However, since their spreads (as well as fund return) were deeply cut down, to retain the attractiveness to their customers, MMFs have </a:t>
            </a:r>
            <a:r>
              <a:rPr lang="en-US" altLang="zh-CN" b="1" dirty="0">
                <a:solidFill>
                  <a:srgbClr val="FF0000"/>
                </a:solidFill>
                <a:latin typeface="Times New Roman" panose="02020603050405020304" pitchFamily="18" charset="0"/>
                <a:cs typeface="Times New Roman" panose="02020603050405020304" pitchFamily="18" charset="0"/>
              </a:rPr>
              <a:t>to lower their fees charged on their customers. </a:t>
            </a:r>
            <a:r>
              <a:rPr lang="en-US" altLang="zh-CN" dirty="0">
                <a:latin typeface="Times New Roman" panose="02020603050405020304" pitchFamily="18" charset="0"/>
                <a:cs typeface="Times New Roman" panose="02020603050405020304" pitchFamily="18" charset="0"/>
              </a:rPr>
              <a:t>And in the end, if the zero lower rates persist for a very long time, MMFs will not be able to withstand the pressure and will be forced to exit the market. </a:t>
            </a: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On the other hand, MMFs could just reach for </a:t>
            </a:r>
            <a:r>
              <a:rPr lang="en-US" altLang="zh-CN" b="1" dirty="0">
                <a:solidFill>
                  <a:srgbClr val="FF0000"/>
                </a:solidFill>
                <a:latin typeface="Times New Roman" panose="02020603050405020304" pitchFamily="18" charset="0"/>
                <a:cs typeface="Times New Roman" panose="02020603050405020304" pitchFamily="18" charset="0"/>
              </a:rPr>
              <a:t>higher yields </a:t>
            </a:r>
            <a:r>
              <a:rPr lang="en-US" altLang="zh-CN" dirty="0">
                <a:latin typeface="Times New Roman" panose="02020603050405020304" pitchFamily="18" charset="0"/>
                <a:cs typeface="Times New Roman" panose="02020603050405020304" pitchFamily="18" charset="0"/>
              </a:rPr>
              <a:t>and returns by shifting their risk into securities with higher interest rates, and accept the assets with</a:t>
            </a:r>
            <a:r>
              <a:rPr lang="en-US" altLang="zh-CN" b="1" dirty="0">
                <a:solidFill>
                  <a:srgbClr val="FF0000"/>
                </a:solidFill>
                <a:latin typeface="Times New Roman" panose="02020603050405020304" pitchFamily="18" charset="0"/>
                <a:cs typeface="Times New Roman" panose="02020603050405020304" pitchFamily="18" charset="0"/>
              </a:rPr>
              <a:t> higher risk </a:t>
            </a:r>
            <a:r>
              <a:rPr lang="en-US" altLang="zh-CN" dirty="0">
                <a:latin typeface="Times New Roman" panose="02020603050405020304" pitchFamily="18" charset="0"/>
                <a:cs typeface="Times New Roman" panose="02020603050405020304" pitchFamily="18" charset="0"/>
              </a:rPr>
              <a:t>profiles. </a:t>
            </a:r>
          </a:p>
        </p:txBody>
      </p:sp>
      <p:sp>
        <p:nvSpPr>
          <p:cNvPr id="3" name="Slide Number Placeholder 2">
            <a:extLst>
              <a:ext uri="{FF2B5EF4-FFF2-40B4-BE49-F238E27FC236}">
                <a16:creationId xmlns:a16="http://schemas.microsoft.com/office/drawing/2014/main" id="{38709E12-37BC-4240-A2B9-2502FABE37D1}"/>
              </a:ext>
            </a:extLst>
          </p:cNvPr>
          <p:cNvSpPr>
            <a:spLocks noGrp="1"/>
          </p:cNvSpPr>
          <p:nvPr>
            <p:ph type="sldNum" sz="quarter" idx="12"/>
          </p:nvPr>
        </p:nvSpPr>
        <p:spPr/>
        <p:txBody>
          <a:bodyPr/>
          <a:lstStyle/>
          <a:p>
            <a:fld id="{67F0BCC8-1E2D-4B50-8785-42980CAEFD3A}" type="slidenum">
              <a:rPr lang="zh-CN" altLang="en-US" smtClean="0"/>
              <a:pPr/>
              <a:t>7</a:t>
            </a:fld>
            <a:endParaRPr lang="zh-CN" altLang="en-US" dirty="0"/>
          </a:p>
        </p:txBody>
      </p:sp>
    </p:spTree>
    <p:extLst>
      <p:ext uri="{BB962C8B-B14F-4D97-AF65-F5344CB8AC3E}">
        <p14:creationId xmlns:p14="http://schemas.microsoft.com/office/powerpoint/2010/main" val="164938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CE85-7CDF-4964-B45D-01D5955E4809}"/>
              </a:ext>
            </a:extLst>
          </p:cNvPr>
          <p:cNvSpPr>
            <a:spLocks noGrp="1"/>
          </p:cNvSpPr>
          <p:nvPr>
            <p:ph type="title"/>
          </p:nvPr>
        </p:nvSpPr>
        <p:spPr/>
        <p:txBody>
          <a:bodyPr/>
          <a:lstStyle/>
          <a:p>
            <a:endParaRPr lang="zh-CN" altLang="en-US"/>
          </a:p>
        </p:txBody>
      </p:sp>
      <p:sp>
        <p:nvSpPr>
          <p:cNvPr id="3" name="Title 1">
            <a:extLst>
              <a:ext uri="{FF2B5EF4-FFF2-40B4-BE49-F238E27FC236}">
                <a16:creationId xmlns:a16="http://schemas.microsoft.com/office/drawing/2014/main" id="{AC5B0684-9AD9-4A58-8A92-130C177117EA}"/>
              </a:ext>
            </a:extLst>
          </p:cNvPr>
          <p:cNvSpPr txBox="1">
            <a:spLocks/>
          </p:cNvSpPr>
          <p:nvPr/>
        </p:nvSpPr>
        <p:spPr bwMode="auto">
          <a:xfrm>
            <a:off x="944173" y="2027533"/>
            <a:ext cx="10303653" cy="1701089"/>
          </a:xfrm>
          <a:prstGeom prst="rect">
            <a:avLst/>
          </a:prstGeom>
          <a:noFill/>
          <a:ln w="9525">
            <a:noFill/>
            <a:miter lim="800000"/>
          </a:ln>
        </p:spPr>
        <p:txBody>
          <a:bodyPr vert="horz" wrap="square" lIns="0" tIns="0" rIns="0" bIns="0" numCol="1" rtlCol="0" anchor="b" anchorCtr="0" compatLnSpc="1">
            <a:normAutofit/>
          </a:bodyPr>
          <a:lstStyle>
            <a:lvl1pPr algn="l" defTabSz="914400" rtl="0" eaLnBrk="1" latinLnBrk="0" hangingPunct="1">
              <a:lnSpc>
                <a:spcPct val="90000"/>
              </a:lnSpc>
              <a:spcBef>
                <a:spcPct val="0"/>
              </a:spcBef>
              <a:buNone/>
              <a:defRPr sz="3200" kern="1200">
                <a:solidFill>
                  <a:schemeClr val="tx1"/>
                </a:solidFill>
                <a:latin typeface="楷体" panose="02010609060101010101" pitchFamily="49" charset="-122"/>
                <a:ea typeface="楷体" panose="02010609060101010101" pitchFamily="49" charset="-122"/>
                <a:cs typeface="+mj-cs"/>
              </a:defRPr>
            </a:lvl1pPr>
          </a:lstStyle>
          <a:p>
            <a:r>
              <a:rPr lang="en-US" altLang="zh-CN" sz="6600" dirty="0"/>
              <a:t>Research Design and Data</a:t>
            </a:r>
            <a:endParaRPr lang="zh-CN" altLang="en-US" sz="6600" dirty="0"/>
          </a:p>
        </p:txBody>
      </p:sp>
      <p:sp>
        <p:nvSpPr>
          <p:cNvPr id="4" name="Slide Number Placeholder 3">
            <a:extLst>
              <a:ext uri="{FF2B5EF4-FFF2-40B4-BE49-F238E27FC236}">
                <a16:creationId xmlns:a16="http://schemas.microsoft.com/office/drawing/2014/main" id="{B7FEDB41-D0D1-4B52-B8B9-681D4130095D}"/>
              </a:ext>
            </a:extLst>
          </p:cNvPr>
          <p:cNvSpPr>
            <a:spLocks noGrp="1"/>
          </p:cNvSpPr>
          <p:nvPr>
            <p:ph type="sldNum" sz="quarter" idx="12"/>
          </p:nvPr>
        </p:nvSpPr>
        <p:spPr/>
        <p:txBody>
          <a:bodyPr/>
          <a:lstStyle/>
          <a:p>
            <a:fld id="{67F0BCC8-1E2D-4B50-8785-42980CAEFD3A}" type="slidenum">
              <a:rPr lang="zh-CN" altLang="en-US" smtClean="0"/>
              <a:pPr/>
              <a:t>8</a:t>
            </a:fld>
            <a:endParaRPr lang="zh-CN" altLang="en-US" dirty="0"/>
          </a:p>
        </p:txBody>
      </p:sp>
    </p:spTree>
    <p:extLst>
      <p:ext uri="{BB962C8B-B14F-4D97-AF65-F5344CB8AC3E}">
        <p14:creationId xmlns:p14="http://schemas.microsoft.com/office/powerpoint/2010/main" val="201066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D0F9-3B8E-471A-AFE9-6DA55D88F555}"/>
              </a:ext>
            </a:extLst>
          </p:cNvPr>
          <p:cNvSpPr>
            <a:spLocks noGrp="1"/>
          </p:cNvSpPr>
          <p:nvPr>
            <p:ph type="title"/>
          </p:nvPr>
        </p:nvSpPr>
        <p:spPr/>
        <p:txBody>
          <a:bodyPr/>
          <a:lstStyle/>
          <a:p>
            <a:r>
              <a:rPr lang="en-US" altLang="zh-CN" dirty="0"/>
              <a:t>Research Design and Data</a:t>
            </a:r>
            <a:endParaRPr lang="zh-CN" altLang="en-US" dirty="0"/>
          </a:p>
        </p:txBody>
      </p:sp>
      <p:grpSp>
        <p:nvGrpSpPr>
          <p:cNvPr id="6" name="Group 5">
            <a:extLst>
              <a:ext uri="{FF2B5EF4-FFF2-40B4-BE49-F238E27FC236}">
                <a16:creationId xmlns:a16="http://schemas.microsoft.com/office/drawing/2014/main" id="{A892113B-862A-462B-AA40-0D87689EF2C6}"/>
              </a:ext>
            </a:extLst>
          </p:cNvPr>
          <p:cNvGrpSpPr/>
          <p:nvPr/>
        </p:nvGrpSpPr>
        <p:grpSpPr>
          <a:xfrm>
            <a:off x="349945" y="1069313"/>
            <a:ext cx="11412967" cy="2725902"/>
            <a:chOff x="349945" y="1069313"/>
            <a:chExt cx="11412967" cy="2725902"/>
          </a:xfrm>
        </p:grpSpPr>
        <p:sp>
          <p:nvSpPr>
            <p:cNvPr id="3" name="TextBox 2">
              <a:extLst>
                <a:ext uri="{FF2B5EF4-FFF2-40B4-BE49-F238E27FC236}">
                  <a16:creationId xmlns:a16="http://schemas.microsoft.com/office/drawing/2014/main" id="{0529E9EF-2C86-45B8-AAD3-FE3234E7CDE9}"/>
                </a:ext>
              </a:extLst>
            </p:cNvPr>
            <p:cNvSpPr txBox="1"/>
            <p:nvPr/>
          </p:nvSpPr>
          <p:spPr>
            <a:xfrm>
              <a:off x="349945" y="1578250"/>
              <a:ext cx="11412967" cy="1200329"/>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0000"/>
                  </a:solidFill>
                  <a:latin typeface="Times New Roman" panose="02020603050405020304" pitchFamily="18" charset="0"/>
                  <a:cs typeface="Times New Roman" panose="02020603050405020304" pitchFamily="18" charset="0"/>
                </a:rPr>
                <a:t>In the time series, </a:t>
              </a:r>
              <a:r>
                <a:rPr lang="en-US" altLang="zh-CN" dirty="0">
                  <a:latin typeface="Times New Roman" panose="02020603050405020304" pitchFamily="18" charset="0"/>
                  <a:cs typeface="Times New Roman" panose="02020603050405020304" pitchFamily="18" charset="0"/>
                </a:rPr>
                <a:t>the authors measured the </a:t>
              </a:r>
              <a:r>
                <a:rPr lang="en-US" altLang="zh-CN" b="1" dirty="0">
                  <a:latin typeface="Times New Roman" panose="02020603050405020304" pitchFamily="18" charset="0"/>
                  <a:cs typeface="Times New Roman" panose="02020603050405020304" pitchFamily="18" charset="0"/>
                </a:rPr>
                <a:t>probability</a:t>
              </a:r>
              <a:r>
                <a:rPr lang="en-US" altLang="zh-CN" dirty="0">
                  <a:latin typeface="Times New Roman" panose="02020603050405020304" pitchFamily="18" charset="0"/>
                  <a:cs typeface="Times New Roman" panose="02020603050405020304" pitchFamily="18" charset="0"/>
                </a:rPr>
                <a:t> of </a:t>
              </a:r>
              <a:r>
                <a:rPr lang="en-US" altLang="zh-CN" b="1" dirty="0">
                  <a:latin typeface="Times New Roman" panose="02020603050405020304" pitchFamily="18" charset="0"/>
                  <a:cs typeface="Times New Roman" panose="02020603050405020304" pitchFamily="18" charset="0"/>
                </a:rPr>
                <a:t>exit</a:t>
              </a:r>
              <a:r>
                <a:rPr lang="en-US" altLang="zh-CN" dirty="0">
                  <a:latin typeface="Times New Roman" panose="02020603050405020304" pitchFamily="18" charset="0"/>
                  <a:cs typeface="Times New Roman" panose="02020603050405020304" pitchFamily="18" charset="0"/>
                </a:rPr>
                <a:t> from the MMF industry, </a:t>
              </a:r>
              <a:r>
                <a:rPr lang="en-US" altLang="zh-CN" b="1" dirty="0">
                  <a:latin typeface="Times New Roman" panose="02020603050405020304" pitchFamily="18" charset="0"/>
                  <a:cs typeface="Times New Roman" panose="02020603050405020304" pitchFamily="18" charset="0"/>
                </a:rPr>
                <a:t>risk</a:t>
              </a:r>
              <a:r>
                <a:rPr lang="en-US" altLang="zh-CN" dirty="0">
                  <a:latin typeface="Times New Roman" panose="02020603050405020304" pitchFamily="18" charset="0"/>
                  <a:cs typeface="Times New Roman" panose="02020603050405020304" pitchFamily="18" charset="0"/>
                </a:rPr>
                <a:t> taking, </a:t>
              </a:r>
              <a:r>
                <a:rPr lang="en-US" altLang="zh-CN" b="1" dirty="0">
                  <a:latin typeface="Times New Roman" panose="02020603050405020304" pitchFamily="18" charset="0"/>
                  <a:cs typeface="Times New Roman" panose="02020603050405020304" pitchFamily="18" charset="0"/>
                </a:rPr>
                <a:t>expenses</a:t>
              </a:r>
              <a:r>
                <a:rPr lang="en-US" altLang="zh-CN" dirty="0">
                  <a:latin typeface="Times New Roman" panose="02020603050405020304" pitchFamily="18" charset="0"/>
                  <a:cs typeface="Times New Roman" panose="02020603050405020304" pitchFamily="18" charset="0"/>
                </a:rPr>
                <a:t> charged by MMFs in the period of </a:t>
              </a:r>
              <a:r>
                <a:rPr lang="en-US" altLang="zh-CN" u="sng" dirty="0">
                  <a:latin typeface="Times New Roman" panose="02020603050405020304" pitchFamily="18" charset="0"/>
                  <a:cs typeface="Times New Roman" panose="02020603050405020304" pitchFamily="18" charset="0"/>
                </a:rPr>
                <a:t>three to six months </a:t>
              </a:r>
              <a:r>
                <a:rPr lang="en-US" altLang="zh-CN" dirty="0">
                  <a:latin typeface="Times New Roman" panose="02020603050405020304" pitchFamily="18" charset="0"/>
                  <a:cs typeface="Times New Roman" panose="02020603050405020304" pitchFamily="18" charset="0"/>
                </a:rPr>
                <a:t>after the announcements (Event of each Federal meeting).</a:t>
              </a: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44ECE76-5AC4-453E-808C-0DD3CF3F34A1}"/>
                </a:ext>
              </a:extLst>
            </p:cNvPr>
            <p:cNvSpPr txBox="1"/>
            <p:nvPr/>
          </p:nvSpPr>
          <p:spPr>
            <a:xfrm>
              <a:off x="349945" y="2594886"/>
              <a:ext cx="11412967" cy="1200329"/>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0000"/>
                  </a:solidFill>
                  <a:latin typeface="Times New Roman" panose="02020603050405020304" pitchFamily="18" charset="0"/>
                  <a:cs typeface="Times New Roman" panose="02020603050405020304" pitchFamily="18" charset="0"/>
                </a:rPr>
                <a:t>In the cross section, </a:t>
              </a:r>
              <a:r>
                <a:rPr lang="en-US" altLang="zh-CN" dirty="0">
                  <a:latin typeface="Times New Roman" panose="02020603050405020304" pitchFamily="18" charset="0"/>
                  <a:cs typeface="Times New Roman" panose="02020603050405020304" pitchFamily="18" charset="0"/>
                </a:rPr>
                <a:t>the authors divide MMFs into two types: 1. the independent funds, that is, funds whose sponsors are not affiliated with insurance company, commercial, or investment bank 2. the funds who did affiliated with these large corporations. The authors want to find out that which type of MMF has a higher chance of reaching for higher yield.</a:t>
              </a:r>
              <a:endParaRPr lang="zh-CN" alt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DD9F816-5F2C-4772-8229-3D6626E37173}"/>
                </a:ext>
              </a:extLst>
            </p:cNvPr>
            <p:cNvSpPr txBox="1"/>
            <p:nvPr/>
          </p:nvSpPr>
          <p:spPr>
            <a:xfrm>
              <a:off x="349945" y="1069313"/>
              <a:ext cx="1544012" cy="461665"/>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Main Idea</a:t>
              </a:r>
              <a:endParaRPr lang="zh-CN" altLang="en-US" sz="2400" b="1"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9A938C68-82E6-4864-8E8F-12C50C29DE4A}"/>
              </a:ext>
            </a:extLst>
          </p:cNvPr>
          <p:cNvSpPr txBox="1"/>
          <p:nvPr/>
        </p:nvSpPr>
        <p:spPr>
          <a:xfrm>
            <a:off x="349945" y="4211686"/>
            <a:ext cx="11412967"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0000"/>
                </a:solidFill>
                <a:latin typeface="Times New Roman" panose="02020603050405020304" pitchFamily="18" charset="0"/>
                <a:cs typeface="Times New Roman" panose="02020603050405020304" pitchFamily="18" charset="0"/>
              </a:rPr>
              <a:t>Events-Driven, </a:t>
            </a:r>
            <a:r>
              <a:rPr lang="en-US" altLang="zh-CN" dirty="0">
                <a:latin typeface="Times New Roman" panose="02020603050405020304" pitchFamily="18" charset="0"/>
                <a:cs typeface="Times New Roman" panose="02020603050405020304" pitchFamily="18" charset="0"/>
              </a:rPr>
              <a:t>in authors’ analysis, they focus on the MMFs’ behavior around events related to </a:t>
            </a:r>
            <a:r>
              <a:rPr lang="en-US" altLang="zh-CN" b="1" dirty="0">
                <a:latin typeface="Times New Roman" panose="02020603050405020304" pitchFamily="18" charset="0"/>
                <a:cs typeface="Times New Roman" panose="02020603050405020304" pitchFamily="18" charset="0"/>
              </a:rPr>
              <a:t>FOMC meetings</a:t>
            </a:r>
          </a:p>
          <a:p>
            <a:r>
              <a:rPr lang="en-US" altLang="zh-CN" dirty="0">
                <a:latin typeface="Times New Roman" panose="02020603050405020304" pitchFamily="18" charset="0"/>
                <a:cs typeface="Times New Roman" panose="02020603050405020304" pitchFamily="18" charset="0"/>
              </a:rPr>
              <a:t>     during which at least one of the following outcomes occurred: (1) a change in the interest rates, (2) forward guidance   </a:t>
            </a:r>
          </a:p>
          <a:p>
            <a:r>
              <a:rPr lang="en-US" altLang="zh-CN" dirty="0">
                <a:latin typeface="Times New Roman" panose="02020603050405020304" pitchFamily="18" charset="0"/>
                <a:cs typeface="Times New Roman" panose="02020603050405020304" pitchFamily="18" charset="0"/>
              </a:rPr>
              <a:t>     announcement.</a:t>
            </a:r>
            <a:endParaRPr lang="zh-CN" altLang="en-US"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E9BF31D3-E83C-4176-AD7C-D7CBA8C383B4}"/>
              </a:ext>
            </a:extLst>
          </p:cNvPr>
          <p:cNvSpPr>
            <a:spLocks noGrp="1"/>
          </p:cNvSpPr>
          <p:nvPr>
            <p:ph type="sldNum" sz="quarter" idx="12"/>
          </p:nvPr>
        </p:nvSpPr>
        <p:spPr/>
        <p:txBody>
          <a:bodyPr/>
          <a:lstStyle/>
          <a:p>
            <a:fld id="{67F0BCC8-1E2D-4B50-8785-42980CAEFD3A}" type="slidenum">
              <a:rPr lang="zh-CN" altLang="en-US" smtClean="0"/>
              <a:pPr/>
              <a:t>9</a:t>
            </a:fld>
            <a:endParaRPr lang="zh-CN" altLang="en-US" dirty="0"/>
          </a:p>
        </p:txBody>
      </p:sp>
    </p:spTree>
    <p:extLst>
      <p:ext uri="{BB962C8B-B14F-4D97-AF65-F5344CB8AC3E}">
        <p14:creationId xmlns:p14="http://schemas.microsoft.com/office/powerpoint/2010/main" val="262269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4217</Words>
  <Application>Microsoft Office PowerPoint</Application>
  <PresentationFormat>Widescreen</PresentationFormat>
  <Paragraphs>307</Paragraphs>
  <Slides>41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等线</vt:lpstr>
      <vt:lpstr>等线 Light</vt:lpstr>
      <vt:lpstr>楷体</vt:lpstr>
      <vt:lpstr>Arial</vt:lpstr>
      <vt:lpstr>Times New Roman</vt:lpstr>
      <vt:lpstr>Wingdings</vt:lpstr>
      <vt:lpstr>Office Theme</vt:lpstr>
      <vt:lpstr>PowerPoint Presentation</vt:lpstr>
      <vt:lpstr>Authors</vt:lpstr>
      <vt:lpstr>Contents</vt:lpstr>
      <vt:lpstr>Introduction</vt:lpstr>
      <vt:lpstr>Introduction</vt:lpstr>
      <vt:lpstr>Introduction</vt:lpstr>
      <vt:lpstr>Introduction</vt:lpstr>
      <vt:lpstr>PowerPoint Presentation</vt:lpstr>
      <vt:lpstr>Research Design and Data</vt:lpstr>
      <vt:lpstr>Research Design and Data</vt:lpstr>
      <vt:lpstr>Research Design and Data</vt:lpstr>
      <vt:lpstr>PowerPoint Presentation</vt:lpstr>
      <vt:lpstr>PowerPoint Presentation</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PowerPoint Presentation</vt:lpstr>
      <vt:lpstr>Robustness Checks</vt:lpstr>
      <vt:lpstr>Robustness Checks</vt:lpstr>
      <vt:lpstr>Robustness Checks</vt:lpstr>
      <vt:lpstr>Robustness Checks</vt:lpstr>
      <vt:lpstr>Robustness Checks</vt:lpstr>
      <vt:lpstr>Robustness Checks</vt:lpstr>
      <vt:lpstr>PowerPoint Presentation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Shaoyuan</dc:creator>
  <cp:lastModifiedBy>Yang, Shaoyuan</cp:lastModifiedBy>
  <cp:revision>314</cp:revision>
  <dcterms:created xsi:type="dcterms:W3CDTF">2019-09-14T21:07:16Z</dcterms:created>
  <dcterms:modified xsi:type="dcterms:W3CDTF">2019-09-16T17:09:20Z</dcterms:modified>
</cp:coreProperties>
</file>